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8"/>
  </p:notesMasterIdLst>
  <p:sldIdLst>
    <p:sldId id="256" r:id="rId2"/>
    <p:sldId id="258" r:id="rId3"/>
    <p:sldId id="291" r:id="rId4"/>
    <p:sldId id="292" r:id="rId5"/>
    <p:sldId id="257" r:id="rId6"/>
    <p:sldId id="299" r:id="rId7"/>
    <p:sldId id="294" r:id="rId8"/>
    <p:sldId id="300" r:id="rId9"/>
    <p:sldId id="298" r:id="rId10"/>
    <p:sldId id="301" r:id="rId11"/>
    <p:sldId id="302" r:id="rId12"/>
    <p:sldId id="303" r:id="rId13"/>
    <p:sldId id="295" r:id="rId14"/>
    <p:sldId id="304" r:id="rId15"/>
    <p:sldId id="305" r:id="rId16"/>
    <p:sldId id="308" r:id="rId17"/>
    <p:sldId id="306" r:id="rId18"/>
    <p:sldId id="309" r:id="rId19"/>
    <p:sldId id="307" r:id="rId20"/>
    <p:sldId id="296" r:id="rId21"/>
    <p:sldId id="310" r:id="rId22"/>
    <p:sldId id="297" r:id="rId23"/>
    <p:sldId id="311" r:id="rId24"/>
    <p:sldId id="312" r:id="rId25"/>
    <p:sldId id="313" r:id="rId26"/>
    <p:sldId id="293" r:id="rId27"/>
  </p:sldIdLst>
  <p:sldSz cx="9144000" cy="5143500" type="screen16x9"/>
  <p:notesSz cx="6858000" cy="9144000"/>
  <p:embeddedFontLst>
    <p:embeddedFont>
      <p:font typeface="Bebas Neue" panose="020B0606020202050201" pitchFamily="34" charset="77"/>
      <p:regular r:id="rId29"/>
    </p:embeddedFont>
    <p:embeddedFont>
      <p:font typeface="Montserrat" pitchFamily="2" charset="77"/>
      <p:regular r:id="rId30"/>
      <p:bold r:id="rId31"/>
      <p:italic r:id="rId32"/>
      <p:boldItalic r:id="rId33"/>
    </p:embeddedFont>
    <p:embeddedFont>
      <p:font typeface="Montserrat Black" panose="020F0502020204030204" pitchFamily="34" charset="0"/>
      <p:bold r:id="rId34"/>
      <p:italic r:id="rId35"/>
      <p:boldItalic r:id="rId36"/>
    </p:embeddedFont>
    <p:embeddedFont>
      <p:font typeface="Montserrat Light" pitchFamily="2" charset="77"/>
      <p:regular r:id="rId37"/>
      <p:italic r:id="rId38"/>
    </p:embeddedFont>
    <p:embeddedFont>
      <p:font typeface="Nunito Light" panose="020F0302020204030204" pitchFamily="34" charset="0"/>
      <p:regular r:id="rId39"/>
      <p: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a:srgbClr val="FF7E79"/>
    <a:srgbClr val="FFFFFF"/>
    <a:srgbClr val="FFFD78"/>
    <a:srgbClr val="D883FF"/>
    <a:srgbClr val="521B93"/>
    <a:srgbClr val="005493"/>
    <a:srgbClr val="011893"/>
    <a:srgbClr val="285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E6D126-2826-4FB8-979B-5EC3B0C51DC9}">
  <a:tblStyle styleId="{CAE6D126-2826-4FB8-979B-5EC3B0C51D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11B0CB-AD58-4005-87F7-6FBAFCC6D6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82"/>
    <p:restoredTop sz="66190"/>
  </p:normalViewPr>
  <p:slideViewPr>
    <p:cSldViewPr snapToGrid="0">
      <p:cViewPr varScale="1">
        <p:scale>
          <a:sx n="94" d="100"/>
          <a:sy n="94" d="100"/>
        </p:scale>
        <p:origin x="208"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6e698cb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6e698cb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SG" b="1" i="0" u="none" strike="noStrike" dirty="0">
                <a:solidFill>
                  <a:srgbClr val="D1D5DB"/>
                </a:solidFill>
                <a:effectLst/>
                <a:latin typeface="Montserrat" pitchFamily="2" charset="77"/>
              </a:rPr>
              <a:t>Solution</a:t>
            </a:r>
            <a:r>
              <a:rPr lang="en-SG" b="0" i="0" u="none" strike="noStrike" dirty="0">
                <a:solidFill>
                  <a:srgbClr val="D1D5DB"/>
                </a:solidFill>
                <a:effectLst/>
                <a:latin typeface="Montserrat" pitchFamily="2" charset="77"/>
              </a:rPr>
              <a:t>:</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Provide instant, personalized assistance for math queries.</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Offer on-demand explanations and solutions.</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Clarify concepts interactively.</a:t>
            </a:r>
          </a:p>
          <a:p>
            <a:pPr algn="l">
              <a:buFont typeface="Arial" panose="020B0604020202020204" pitchFamily="34" charset="0"/>
              <a:buChar char="•"/>
            </a:pPr>
            <a:r>
              <a:rPr lang="en-SG" b="1" i="0" u="none" strike="noStrike" dirty="0">
                <a:solidFill>
                  <a:srgbClr val="D1D5DB"/>
                </a:solidFill>
                <a:effectLst/>
                <a:latin typeface="Montserrat" pitchFamily="2" charset="77"/>
              </a:rPr>
              <a:t>Goal</a:t>
            </a:r>
            <a:r>
              <a:rPr lang="en-SG" b="0" i="0" u="none" strike="noStrike" dirty="0">
                <a:solidFill>
                  <a:srgbClr val="D1D5DB"/>
                </a:solidFill>
                <a:effectLst/>
                <a:latin typeface="Montserrat" pitchFamily="2" charset="77"/>
              </a:rPr>
              <a:t>: Enhance engagement and understanding in primary mathematics.</a:t>
            </a:r>
          </a:p>
          <a:p>
            <a:pPr algn="l">
              <a:buFont typeface="Arial" panose="020B0604020202020204" pitchFamily="34" charset="0"/>
              <a:buChar cha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b="0" i="0" u="none" strike="noStrike" dirty="0">
                <a:solidFill>
                  <a:srgbClr val="D1D5DB"/>
                </a:solidFill>
                <a:effectLst/>
                <a:latin typeface="Söhne"/>
              </a:rPr>
              <a:t>Think of the RAGAS Score as an overall grade for how well the AI model is performing. Just like in school, where you get a grade that reflects your overall performance in a subject, the RAGAS Score is an overall assessment of the AI's ability to understand and respond to questions accurately and reliably.</a:t>
            </a:r>
          </a:p>
          <a:p>
            <a:r>
              <a:rPr lang="en-SG" b="0" i="0" u="none" strike="noStrike" dirty="0">
                <a:solidFill>
                  <a:srgbClr val="D1D5DB"/>
                </a:solidFill>
                <a:effectLst/>
                <a:latin typeface="Söhne"/>
              </a:rPr>
              <a:t>Answer Relevancy is like how on-topic or relevant a response is to the question asked. If you ask someone a question and they give you an answer that directly addresses your question, that's high relevancy. It's like asking, "What's the weather like today?" and getting a detailed weather report instead of an unrelated answer like, "I like pizza.”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b="1" i="0" u="none" strike="noStrike" dirty="0">
                <a:solidFill>
                  <a:srgbClr val="D1D5DB"/>
                </a:solidFill>
                <a:effectLst/>
                <a:latin typeface="Söhne"/>
              </a:rPr>
              <a:t>Faithfulness</a:t>
            </a:r>
            <a:r>
              <a:rPr lang="en-SG" b="0" i="0" u="none" strike="noStrike" dirty="0">
                <a:solidFill>
                  <a:srgbClr val="D1D5DB"/>
                </a:solidFill>
                <a:effectLst/>
                <a:latin typeface="Söhne"/>
              </a:rPr>
              <a:t>: Faithfulness measures how truthful or accurate the AI's answers are compared to real-world facts or the information it was trained on. It's like when you ask someone for information, and you want to know if you can trust that their answer is correct and not made up or misleading. A high faithfulness score means the AI is giving answers that are more likely to be accurate and trustworthy.</a:t>
            </a:r>
          </a:p>
          <a:p>
            <a:endParaRPr lang="en-US" dirty="0"/>
          </a:p>
        </p:txBody>
      </p:sp>
    </p:spTree>
    <p:extLst>
      <p:ext uri="{BB962C8B-B14F-4D97-AF65-F5344CB8AC3E}">
        <p14:creationId xmlns:p14="http://schemas.microsoft.com/office/powerpoint/2010/main" val="189222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SG" b="0" i="0" u="none" strike="noStrike" dirty="0">
                <a:solidFill>
                  <a:srgbClr val="D1D5DB"/>
                </a:solidFill>
                <a:effectLst/>
                <a:latin typeface="Söhne"/>
              </a:rPr>
              <a:t>This chatbot is not just a tool; it's a virtual companion that brings a range of functionalities to the fingertips of learners</a:t>
            </a:r>
          </a:p>
          <a:p>
            <a:pPr algn="l">
              <a:buFont typeface="Arial" panose="020B0604020202020204" pitchFamily="34" charset="0"/>
              <a:buChar char="•"/>
            </a:pPr>
            <a:r>
              <a:rPr lang="en-SG" b="0" i="0" u="none" strike="noStrike" dirty="0">
                <a:solidFill>
                  <a:srgbClr val="D1D5DB"/>
                </a:solidFill>
                <a:effectLst/>
                <a:latin typeface="Söhne"/>
              </a:rPr>
              <a:t>The chatbot has proven to be an invaluable asset in the educational journey of students.</a:t>
            </a:r>
            <a:endParaRPr dirty="0"/>
          </a:p>
        </p:txBody>
      </p:sp>
    </p:spTree>
    <p:extLst>
      <p:ext uri="{BB962C8B-B14F-4D97-AF65-F5344CB8AC3E}">
        <p14:creationId xmlns:p14="http://schemas.microsoft.com/office/powerpoint/2010/main" val="509098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dirty="0"/>
          </a:p>
        </p:txBody>
      </p:sp>
    </p:spTree>
    <p:extLst>
      <p:ext uri="{BB962C8B-B14F-4D97-AF65-F5344CB8AC3E}">
        <p14:creationId xmlns:p14="http://schemas.microsoft.com/office/powerpoint/2010/main" val="1794677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78864" y="2056701"/>
            <a:ext cx="5036265" cy="4113315"/>
            <a:chOff x="4780389" y="2513201"/>
            <a:chExt cx="5036265" cy="4113315"/>
          </a:xfrm>
        </p:grpSpPr>
        <p:grpSp>
          <p:nvGrpSpPr>
            <p:cNvPr id="140" name="Google Shape;140;p7"/>
            <p:cNvGrpSpPr/>
            <p:nvPr/>
          </p:nvGrpSpPr>
          <p:grpSpPr>
            <a:xfrm>
              <a:off x="4780389" y="2513201"/>
              <a:ext cx="5036265" cy="4113315"/>
              <a:chOff x="4673664" y="2214101"/>
              <a:chExt cx="5036265" cy="4113315"/>
            </a:xfrm>
          </p:grpSpPr>
          <p:sp>
            <p:nvSpPr>
              <p:cNvPr id="141" name="Google Shape;141;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4673664" y="2214101"/>
                <a:ext cx="5036265" cy="4113315"/>
                <a:chOff x="4673664" y="2214101"/>
                <a:chExt cx="5036265" cy="4113315"/>
              </a:xfrm>
            </p:grpSpPr>
            <p:grpSp>
              <p:nvGrpSpPr>
                <p:cNvPr id="143" name="Google Shape;143;p7"/>
                <p:cNvGrpSpPr/>
                <p:nvPr/>
              </p:nvGrpSpPr>
              <p:grpSpPr>
                <a:xfrm>
                  <a:off x="4673664" y="2214101"/>
                  <a:ext cx="5036265" cy="4113315"/>
                  <a:chOff x="3825164" y="427026"/>
                  <a:chExt cx="5036265" cy="4113315"/>
                </a:xfrm>
              </p:grpSpPr>
              <p:sp>
                <p:nvSpPr>
                  <p:cNvPr id="144" name="Google Shape;144;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128336" y="-2516262"/>
            <a:ext cx="5036265" cy="4113315"/>
            <a:chOff x="4780389" y="2513201"/>
            <a:chExt cx="5036265" cy="4113315"/>
          </a:xfrm>
        </p:grpSpPr>
        <p:grpSp>
          <p:nvGrpSpPr>
            <p:cNvPr id="184" name="Google Shape;184;p7"/>
            <p:cNvGrpSpPr/>
            <p:nvPr/>
          </p:nvGrpSpPr>
          <p:grpSpPr>
            <a:xfrm>
              <a:off x="4780389" y="2513201"/>
              <a:ext cx="5036265" cy="4113315"/>
              <a:chOff x="4673664" y="2214101"/>
              <a:chExt cx="5036265" cy="4113315"/>
            </a:xfrm>
          </p:grpSpPr>
          <p:sp>
            <p:nvSpPr>
              <p:cNvPr id="185" name="Google Shape;185;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a:off x="4673664" y="2214101"/>
                <a:ext cx="5036265" cy="4113315"/>
                <a:chOff x="4673664" y="2214101"/>
                <a:chExt cx="5036265" cy="4113315"/>
              </a:xfrm>
            </p:grpSpPr>
            <p:grpSp>
              <p:nvGrpSpPr>
                <p:cNvPr id="187" name="Google Shape;187;p7"/>
                <p:cNvGrpSpPr/>
                <p:nvPr/>
              </p:nvGrpSpPr>
              <p:grpSpPr>
                <a:xfrm>
                  <a:off x="4673664" y="2214101"/>
                  <a:ext cx="5036265" cy="4113315"/>
                  <a:chOff x="3825164" y="427026"/>
                  <a:chExt cx="5036265" cy="4113315"/>
                </a:xfrm>
              </p:grpSpPr>
              <p:sp>
                <p:nvSpPr>
                  <p:cNvPr id="188" name="Google Shape;188;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www.straitstimes.com/singapore/education/7-in-10-parents-send-their-children-for-tuition-st-poll" TargetMode="External"/><Relationship Id="rId2" Type="http://schemas.openxmlformats.org/officeDocument/2006/relationships/hyperlink" Target="https://www.straitstimes.com/singapore/education/families-spent-14b-on-private-tuition-for-kids-last-year-as-parents-fork-out" TargetMode="External"/><Relationship Id="rId1" Type="http://schemas.openxmlformats.org/officeDocument/2006/relationships/slideLayout" Target="../slideLayouts/slideLayout5.xml"/><Relationship Id="rId5" Type="http://schemas.openxmlformats.org/officeDocument/2006/relationships/hyperlink" Target="https://www.theeducatoronline.com/k12/news/majority-of-parents-feel-helpless-with-kids-homework--study/279916" TargetMode="External"/><Relationship Id="rId4" Type="http://schemas.openxmlformats.org/officeDocument/2006/relationships/hyperlink" Target="https://www.straitstimes.com/singapore/education/parents-go-back-to-school-to-learn-how-to-coach-their-children-in-math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p:nvSpPr>
          <p:cNvPr id="436" name="Google Shape;436;p15"/>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SG" sz="5200" dirty="0">
                <a:latin typeface="Montserrat Black"/>
                <a:ea typeface="Montserrat Black"/>
                <a:cs typeface="Montserrat Black"/>
                <a:sym typeface="Montserrat Black"/>
              </a:rPr>
              <a:t>AI </a:t>
            </a:r>
            <a:br>
              <a:rPr lang="en-SG" sz="5200" dirty="0">
                <a:latin typeface="Montserrat Black"/>
                <a:ea typeface="Montserrat Black"/>
                <a:cs typeface="Montserrat Black"/>
                <a:sym typeface="Montserrat Black"/>
              </a:rPr>
            </a:br>
            <a:r>
              <a:rPr lang="en-SG" sz="5200" dirty="0">
                <a:latin typeface="Montserrat Black"/>
                <a:ea typeface="Montserrat Black"/>
                <a:cs typeface="Montserrat Black"/>
                <a:sym typeface="Montserrat Black"/>
              </a:rPr>
              <a:t>Meets Mathematics</a:t>
            </a:r>
            <a:endParaRPr sz="2800" dirty="0">
              <a:latin typeface="Montserrat"/>
              <a:ea typeface="Montserrat"/>
              <a:cs typeface="Montserrat"/>
              <a:sym typeface="Montserrat"/>
            </a:endParaRPr>
          </a:p>
        </p:txBody>
      </p:sp>
      <p:sp>
        <p:nvSpPr>
          <p:cNvPr id="437" name="Google Shape;437;p15"/>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Interactive Chatbot for Primary Math</a:t>
            </a:r>
            <a:endParaRPr dirty="0"/>
          </a:p>
        </p:txBody>
      </p:sp>
      <p:pic>
        <p:nvPicPr>
          <p:cNvPr id="438" name="Google Shape;438;p15"/>
          <p:cNvPicPr preferRelativeResize="0"/>
          <p:nvPr/>
        </p:nvPicPr>
        <p:blipFill rotWithShape="1">
          <a:blip r:embed="rId3">
            <a:alphaModFix/>
          </a:blip>
          <a:srcRect l="25537" t="7152" r="23467" b="5838"/>
          <a:stretch/>
        </p:blipFill>
        <p:spPr>
          <a:xfrm flipH="1">
            <a:off x="292161" y="3861800"/>
            <a:ext cx="1920000" cy="1842726"/>
          </a:xfrm>
          <a:prstGeom prst="rect">
            <a:avLst/>
          </a:prstGeom>
          <a:noFill/>
          <a:ln>
            <a:noFill/>
          </a:ln>
        </p:spPr>
      </p:pic>
      <p:pic>
        <p:nvPicPr>
          <p:cNvPr id="439" name="Google Shape;439;p15"/>
          <p:cNvPicPr preferRelativeResize="0"/>
          <p:nvPr/>
        </p:nvPicPr>
        <p:blipFill rotWithShape="1">
          <a:blip r:embed="rId4">
            <a:alphaModFix/>
          </a:blip>
          <a:srcRect l="22009" r="18455"/>
          <a:stretch/>
        </p:blipFill>
        <p:spPr>
          <a:xfrm rot="1020085" flipH="1">
            <a:off x="1540113" y="174240"/>
            <a:ext cx="1187445" cy="1121928"/>
          </a:xfrm>
          <a:prstGeom prst="rect">
            <a:avLst/>
          </a:prstGeom>
          <a:noFill/>
          <a:ln>
            <a:noFill/>
          </a:ln>
        </p:spPr>
      </p:pic>
      <p:grpSp>
        <p:nvGrpSpPr>
          <p:cNvPr id="440" name="Google Shape;440;p15"/>
          <p:cNvGrpSpPr/>
          <p:nvPr/>
        </p:nvGrpSpPr>
        <p:grpSpPr>
          <a:xfrm flipH="1">
            <a:off x="1325823" y="361000"/>
            <a:ext cx="76825" cy="76800"/>
            <a:chOff x="3104875" y="1099400"/>
            <a:chExt cx="76825" cy="76800"/>
          </a:xfrm>
        </p:grpSpPr>
        <p:sp>
          <p:nvSpPr>
            <p:cNvPr id="441" name="Google Shape;441;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5"/>
          <p:cNvGrpSpPr/>
          <p:nvPr/>
        </p:nvGrpSpPr>
        <p:grpSpPr>
          <a:xfrm flipH="1">
            <a:off x="2428535" y="4414100"/>
            <a:ext cx="76825" cy="76800"/>
            <a:chOff x="3104875" y="1099400"/>
            <a:chExt cx="76825" cy="76800"/>
          </a:xfrm>
        </p:grpSpPr>
        <p:sp>
          <p:nvSpPr>
            <p:cNvPr id="444" name="Google Shape;444;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flipH="1">
            <a:off x="6714085" y="729700"/>
            <a:ext cx="76825" cy="76800"/>
            <a:chOff x="3104875" y="1099400"/>
            <a:chExt cx="76825" cy="76800"/>
          </a:xfrm>
        </p:grpSpPr>
        <p:sp>
          <p:nvSpPr>
            <p:cNvPr id="447" name="Google Shape;447;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15"/>
          <p:cNvPicPr preferRelativeResize="0"/>
          <p:nvPr/>
        </p:nvPicPr>
        <p:blipFill rotWithShape="1">
          <a:blip r:embed="rId5">
            <a:alphaModFix/>
          </a:blip>
          <a:srcRect l="18647" t="7960" r="8852" b="8336"/>
          <a:stretch/>
        </p:blipFill>
        <p:spPr>
          <a:xfrm rot="1152297" flipH="1">
            <a:off x="7073459" y="317437"/>
            <a:ext cx="1647827" cy="1070150"/>
          </a:xfrm>
          <a:prstGeom prst="rect">
            <a:avLst/>
          </a:prstGeom>
          <a:noFill/>
          <a:ln>
            <a:noFill/>
          </a:ln>
        </p:spPr>
      </p:pic>
      <p:grpSp>
        <p:nvGrpSpPr>
          <p:cNvPr id="450" name="Google Shape;450;p15"/>
          <p:cNvGrpSpPr/>
          <p:nvPr/>
        </p:nvGrpSpPr>
        <p:grpSpPr>
          <a:xfrm>
            <a:off x="6171039" y="2675126"/>
            <a:ext cx="5036265" cy="4113315"/>
            <a:chOff x="4780389" y="2513201"/>
            <a:chExt cx="5036265" cy="4113315"/>
          </a:xfrm>
        </p:grpSpPr>
        <p:grpSp>
          <p:nvGrpSpPr>
            <p:cNvPr id="451" name="Google Shape;451;p15"/>
            <p:cNvGrpSpPr/>
            <p:nvPr/>
          </p:nvGrpSpPr>
          <p:grpSpPr>
            <a:xfrm>
              <a:off x="4780389" y="2513201"/>
              <a:ext cx="5036265" cy="4113315"/>
              <a:chOff x="4673664" y="2214101"/>
              <a:chExt cx="5036265" cy="4113315"/>
            </a:xfrm>
          </p:grpSpPr>
          <p:sp>
            <p:nvSpPr>
              <p:cNvPr id="452" name="Google Shape;452;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5"/>
              <p:cNvGrpSpPr/>
              <p:nvPr/>
            </p:nvGrpSpPr>
            <p:grpSpPr>
              <a:xfrm>
                <a:off x="4673664" y="2214101"/>
                <a:ext cx="5036265" cy="4113315"/>
                <a:chOff x="4673664" y="2214101"/>
                <a:chExt cx="5036265" cy="4113315"/>
              </a:xfrm>
            </p:grpSpPr>
            <p:grpSp>
              <p:nvGrpSpPr>
                <p:cNvPr id="454" name="Google Shape;454;p15"/>
                <p:cNvGrpSpPr/>
                <p:nvPr/>
              </p:nvGrpSpPr>
              <p:grpSpPr>
                <a:xfrm>
                  <a:off x="4673664" y="2214101"/>
                  <a:ext cx="5036265" cy="4113315"/>
                  <a:chOff x="3825164" y="427026"/>
                  <a:chExt cx="5036265" cy="4113315"/>
                </a:xfrm>
              </p:grpSpPr>
              <p:sp>
                <p:nvSpPr>
                  <p:cNvPr id="455" name="Google Shape;455;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 name="Google Shape;491;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5"/>
          <p:cNvGrpSpPr/>
          <p:nvPr/>
        </p:nvGrpSpPr>
        <p:grpSpPr>
          <a:xfrm>
            <a:off x="-3934986" y="-304812"/>
            <a:ext cx="5036265" cy="4113315"/>
            <a:chOff x="4780389" y="2513201"/>
            <a:chExt cx="5036265" cy="4113315"/>
          </a:xfrm>
        </p:grpSpPr>
        <p:grpSp>
          <p:nvGrpSpPr>
            <p:cNvPr id="495" name="Google Shape;495;p15"/>
            <p:cNvGrpSpPr/>
            <p:nvPr/>
          </p:nvGrpSpPr>
          <p:grpSpPr>
            <a:xfrm>
              <a:off x="4780389" y="2513201"/>
              <a:ext cx="5036265" cy="4113315"/>
              <a:chOff x="4673664" y="2214101"/>
              <a:chExt cx="5036265" cy="4113315"/>
            </a:xfrm>
          </p:grpSpPr>
          <p:sp>
            <p:nvSpPr>
              <p:cNvPr id="496" name="Google Shape;496;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5"/>
              <p:cNvGrpSpPr/>
              <p:nvPr/>
            </p:nvGrpSpPr>
            <p:grpSpPr>
              <a:xfrm>
                <a:off x="4673664" y="2214101"/>
                <a:ext cx="5036265" cy="4113315"/>
                <a:chOff x="4673664" y="2214101"/>
                <a:chExt cx="5036265" cy="4113315"/>
              </a:xfrm>
            </p:grpSpPr>
            <p:grpSp>
              <p:nvGrpSpPr>
                <p:cNvPr id="498" name="Google Shape;498;p15"/>
                <p:cNvGrpSpPr/>
                <p:nvPr/>
              </p:nvGrpSpPr>
              <p:grpSpPr>
                <a:xfrm>
                  <a:off x="4673664" y="2214101"/>
                  <a:ext cx="5036265" cy="4113315"/>
                  <a:chOff x="3825164" y="427026"/>
                  <a:chExt cx="5036265" cy="4113315"/>
                </a:xfrm>
              </p:grpSpPr>
              <p:sp>
                <p:nvSpPr>
                  <p:cNvPr id="499" name="Google Shape;499;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COGNITIVE LEVEL</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"Here are the classifications:\n"</a:t>
            </a:r>
          </a:p>
          <a:p>
            <a:pPr marL="139700" indent="0">
              <a:buNone/>
            </a:pPr>
            <a:r>
              <a:rPr lang="en-SG" sz="1200" b="0" dirty="0">
                <a:solidFill>
                  <a:schemeClr val="accent1">
                    <a:lumMod val="40000"/>
                    <a:lumOff val="60000"/>
                  </a:schemeClr>
                </a:solidFill>
                <a:effectLst/>
                <a:latin typeface="Menlo" panose="020B0609030804020204" pitchFamily="49" charset="0"/>
              </a:rPr>
              <a:t>"AO1: </a:t>
            </a:r>
            <a:r>
              <a:rPr lang="en-SG" sz="1200" b="0" dirty="0">
                <a:solidFill>
                  <a:srgbClr val="FF7E79"/>
                </a:solidFill>
                <a:effectLst/>
                <a:latin typeface="Menlo" panose="020B0609030804020204" pitchFamily="49" charset="0"/>
              </a:rPr>
              <a:t>Recall</a:t>
            </a:r>
            <a:r>
              <a:rPr lang="en-SG" sz="1200" b="0" dirty="0">
                <a:solidFill>
                  <a:schemeClr val="accent1">
                    <a:lumMod val="40000"/>
                    <a:lumOff val="60000"/>
                  </a:schemeClr>
                </a:solidFill>
                <a:effectLst/>
                <a:latin typeface="Menlo" panose="020B0609030804020204" pitchFamily="49" charset="0"/>
              </a:rPr>
              <a:t> mathematical facts, concepts, rules, and formulae; perform straightforward computations and algebraic procedures.\n"</a:t>
            </a:r>
          </a:p>
          <a:p>
            <a:pPr marL="139700" indent="0">
              <a:buNone/>
            </a:pPr>
            <a:r>
              <a:rPr lang="en-SG" sz="1200" b="0" dirty="0">
                <a:solidFill>
                  <a:schemeClr val="accent1">
                    <a:lumMod val="40000"/>
                    <a:lumOff val="60000"/>
                  </a:schemeClr>
                </a:solidFill>
                <a:effectLst/>
                <a:latin typeface="Menlo" panose="020B0609030804020204" pitchFamily="49" charset="0"/>
              </a:rPr>
              <a:t>"AO2: </a:t>
            </a:r>
            <a:r>
              <a:rPr lang="en-SG" sz="1200" b="0" dirty="0">
                <a:solidFill>
                  <a:srgbClr val="FF7E79"/>
                </a:solidFill>
                <a:effectLst/>
                <a:latin typeface="Menlo" panose="020B0609030804020204" pitchFamily="49" charset="0"/>
              </a:rPr>
              <a:t>Interpret</a:t>
            </a:r>
            <a:r>
              <a:rPr lang="en-SG" sz="1200" b="0" dirty="0">
                <a:solidFill>
                  <a:schemeClr val="accent1">
                    <a:lumMod val="40000"/>
                    <a:lumOff val="60000"/>
                  </a:schemeClr>
                </a:solidFill>
                <a:effectLst/>
                <a:latin typeface="Menlo" panose="020B0609030804020204" pitchFamily="49" charset="0"/>
              </a:rPr>
              <a:t> information; understand and apply mathematical concepts and skills in a variety of contexts.\n"</a:t>
            </a:r>
          </a:p>
          <a:p>
            <a:pPr marL="139700" indent="0">
              <a:buNone/>
            </a:pPr>
            <a:r>
              <a:rPr lang="en-SG" sz="1200" b="0" dirty="0">
                <a:solidFill>
                  <a:schemeClr val="accent1">
                    <a:lumMod val="40000"/>
                    <a:lumOff val="60000"/>
                  </a:schemeClr>
                </a:solidFill>
                <a:effectLst/>
                <a:latin typeface="Menlo" panose="020B0609030804020204" pitchFamily="49" charset="0"/>
              </a:rPr>
              <a:t>"AO3: </a:t>
            </a:r>
            <a:r>
              <a:rPr lang="en-SG" sz="1200" b="0" dirty="0">
                <a:solidFill>
                  <a:srgbClr val="FF7E79"/>
                </a:solidFill>
                <a:effectLst/>
                <a:latin typeface="Menlo" panose="020B0609030804020204" pitchFamily="49" charset="0"/>
              </a:rPr>
              <a:t>Reason</a:t>
            </a:r>
            <a:r>
              <a:rPr lang="en-SG" sz="1200" b="0" dirty="0">
                <a:solidFill>
                  <a:schemeClr val="accent1">
                    <a:lumMod val="40000"/>
                    <a:lumOff val="60000"/>
                  </a:schemeClr>
                </a:solidFill>
                <a:effectLst/>
                <a:latin typeface="Menlo" panose="020B0609030804020204" pitchFamily="49" charset="0"/>
              </a:rPr>
              <a:t> mathematically; </a:t>
            </a:r>
            <a:r>
              <a:rPr lang="en-SG" sz="1200" b="0" dirty="0" err="1">
                <a:solidFill>
                  <a:schemeClr val="accent1">
                    <a:lumMod val="40000"/>
                    <a:lumOff val="60000"/>
                  </a:schemeClr>
                </a:solidFill>
                <a:effectLst/>
                <a:latin typeface="Menlo" panose="020B0609030804020204" pitchFamily="49" charset="0"/>
              </a:rPr>
              <a:t>analyze</a:t>
            </a:r>
            <a:r>
              <a:rPr lang="en-SG" sz="1200" b="0" dirty="0">
                <a:solidFill>
                  <a:schemeClr val="accent1">
                    <a:lumMod val="40000"/>
                    <a:lumOff val="60000"/>
                  </a:schemeClr>
                </a:solidFill>
                <a:effectLst/>
                <a:latin typeface="Menlo" panose="020B0609030804020204" pitchFamily="49" charset="0"/>
              </a:rPr>
              <a:t> information and make inferences; select appropriate strategies to solve problems.\n\n"</a:t>
            </a:r>
          </a:p>
          <a:p>
            <a:pPr marL="139700" indent="0">
              <a:buNone/>
            </a:pPr>
            <a:r>
              <a:rPr lang="en-SG" sz="1200" b="0" dirty="0" err="1">
                <a:solidFill>
                  <a:schemeClr val="accent1">
                    <a:lumMod val="40000"/>
                    <a:lumOff val="60000"/>
                  </a:schemeClr>
                </a:solidFill>
                <a:effectLst/>
                <a:latin typeface="Menlo" panose="020B0609030804020204" pitchFamily="49" charset="0"/>
              </a:rPr>
              <a:t>f"Classify</a:t>
            </a:r>
            <a:r>
              <a:rPr lang="en-SG" sz="1200" b="0" dirty="0">
                <a:solidFill>
                  <a:schemeClr val="accent1">
                    <a:lumMod val="40000"/>
                    <a:lumOff val="60000"/>
                  </a:schemeClr>
                </a:solidFill>
                <a:effectLst/>
                <a:latin typeface="Menlo" panose="020B0609030804020204" pitchFamily="49" charset="0"/>
              </a:rPr>
              <a:t> the following math question into AO1, AO2, or AO3:\n\</a:t>
            </a:r>
            <a:r>
              <a:rPr lang="en-SG" sz="1200" b="0" dirty="0" err="1">
                <a:solidFill>
                  <a:schemeClr val="accent1">
                    <a:lumMod val="40000"/>
                    <a:lumOff val="60000"/>
                  </a:schemeClr>
                </a:solidFill>
                <a:effectLst/>
                <a:latin typeface="Menlo" panose="020B0609030804020204" pitchFamily="49" charset="0"/>
              </a:rPr>
              <a:t>nQuestion</a:t>
            </a:r>
            <a:r>
              <a:rPr lang="en-SG" sz="1200" b="0" dirty="0">
                <a:solidFill>
                  <a:schemeClr val="accent1">
                    <a:lumMod val="40000"/>
                    <a:lumOff val="60000"/>
                  </a:schemeClr>
                </a:solidFill>
                <a:effectLst/>
                <a:latin typeface="Menlo" panose="020B0609030804020204" pitchFamily="49" charset="0"/>
              </a:rPr>
              <a:t>: {question}\n\</a:t>
            </a:r>
            <a:r>
              <a:rPr lang="en-SG" sz="1200" b="0" dirty="0" err="1">
                <a:solidFill>
                  <a:schemeClr val="accent1">
                    <a:lumMod val="40000"/>
                    <a:lumOff val="60000"/>
                  </a:schemeClr>
                </a:solidFill>
                <a:effectLst/>
                <a:latin typeface="Menlo" panose="020B0609030804020204" pitchFamily="49" charset="0"/>
              </a:rPr>
              <a:t>nClassification</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Classification: AO1</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93631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TOPIC</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"Here are the topics:\n"</a:t>
            </a:r>
          </a:p>
          <a:p>
            <a:pPr marL="139700" indent="0">
              <a:buNone/>
            </a:pPr>
            <a:r>
              <a:rPr lang="en-SG" sz="1200" b="0" dirty="0">
                <a:solidFill>
                  <a:schemeClr val="accent1">
                    <a:lumMod val="40000"/>
                    <a:lumOff val="60000"/>
                  </a:schemeClr>
                </a:solidFill>
                <a:effectLst/>
                <a:latin typeface="Menlo" panose="020B0609030804020204" pitchFamily="49" charset="0"/>
              </a:rPr>
              <a:t>"</a:t>
            </a:r>
            <a:r>
              <a:rPr lang="en-SG" sz="1200" b="0" dirty="0">
                <a:solidFill>
                  <a:srgbClr val="FF7E79"/>
                </a:solidFill>
                <a:effectLst/>
                <a:latin typeface="Menlo" panose="020B0609030804020204" pitchFamily="49" charset="0"/>
              </a:rPr>
              <a:t>Numbers, Measurement, Statistics, Geometry, Ratio &amp; Percentage, Rate &amp; Speed, Algebra</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err="1">
                <a:solidFill>
                  <a:schemeClr val="accent1">
                    <a:lumMod val="40000"/>
                    <a:lumOff val="60000"/>
                  </a:schemeClr>
                </a:solidFill>
                <a:effectLst/>
                <a:latin typeface="Menlo" panose="020B0609030804020204" pitchFamily="49" charset="0"/>
              </a:rPr>
              <a:t>f"Classify</a:t>
            </a:r>
            <a:r>
              <a:rPr lang="en-SG" sz="1200" b="0" dirty="0">
                <a:solidFill>
                  <a:schemeClr val="accent1">
                    <a:lumMod val="40000"/>
                    <a:lumOff val="60000"/>
                  </a:schemeClr>
                </a:solidFill>
                <a:effectLst/>
                <a:latin typeface="Menlo" panose="020B0609030804020204" pitchFamily="49" charset="0"/>
              </a:rPr>
              <a:t> the following math question into one of the relevant topics:\n\</a:t>
            </a:r>
            <a:r>
              <a:rPr lang="en-SG" sz="1200" b="0" dirty="0" err="1">
                <a:solidFill>
                  <a:schemeClr val="accent1">
                    <a:lumMod val="40000"/>
                    <a:lumOff val="60000"/>
                  </a:schemeClr>
                </a:solidFill>
                <a:effectLst/>
                <a:latin typeface="Menlo" panose="020B0609030804020204" pitchFamily="49" charset="0"/>
              </a:rPr>
              <a:t>nQuestion</a:t>
            </a:r>
            <a:r>
              <a:rPr lang="en-SG" sz="1200" b="0" dirty="0">
                <a:solidFill>
                  <a:schemeClr val="accent1">
                    <a:lumMod val="40000"/>
                    <a:lumOff val="60000"/>
                  </a:schemeClr>
                </a:solidFill>
                <a:effectLst/>
                <a:latin typeface="Menlo" panose="020B0609030804020204" pitchFamily="49" charset="0"/>
              </a:rPr>
              <a:t>: {question}\n\</a:t>
            </a:r>
            <a:r>
              <a:rPr lang="en-SG" sz="1200" b="0" dirty="0" err="1">
                <a:solidFill>
                  <a:schemeClr val="accent1">
                    <a:lumMod val="40000"/>
                    <a:lumOff val="60000"/>
                  </a:schemeClr>
                </a:solidFill>
                <a:effectLst/>
                <a:latin typeface="Menlo" panose="020B0609030804020204" pitchFamily="49" charset="0"/>
              </a:rPr>
              <a:t>nTopic</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Ratio &amp; Percentage</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97489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DATA EXPLORATION</a:t>
            </a:r>
          </a:p>
        </p:txBody>
      </p:sp>
    </p:spTree>
    <p:extLst>
      <p:ext uri="{BB962C8B-B14F-4D97-AF65-F5344CB8AC3E}">
        <p14:creationId xmlns:p14="http://schemas.microsoft.com/office/powerpoint/2010/main" val="42661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B342-C698-8A40-4C36-AC55F60BB567}"/>
              </a:ext>
            </a:extLst>
          </p:cNvPr>
          <p:cNvSpPr>
            <a:spLocks noGrp="1"/>
          </p:cNvSpPr>
          <p:nvPr>
            <p:ph type="title"/>
          </p:nvPr>
        </p:nvSpPr>
        <p:spPr/>
        <p:txBody>
          <a:bodyPr/>
          <a:lstStyle/>
          <a:p>
            <a:r>
              <a:rPr lang="en-US" dirty="0"/>
              <a:t>TOPIC DISTRIBUTION</a:t>
            </a:r>
          </a:p>
        </p:txBody>
      </p:sp>
      <p:pic>
        <p:nvPicPr>
          <p:cNvPr id="4" name="Picture 3">
            <a:extLst>
              <a:ext uri="{FF2B5EF4-FFF2-40B4-BE49-F238E27FC236}">
                <a16:creationId xmlns:a16="http://schemas.microsoft.com/office/drawing/2014/main" id="{835766FB-D05E-E0AC-A4BA-842D93EBF245}"/>
              </a:ext>
            </a:extLst>
          </p:cNvPr>
          <p:cNvPicPr>
            <a:picLocks noChangeAspect="1"/>
          </p:cNvPicPr>
          <p:nvPr/>
        </p:nvPicPr>
        <p:blipFill>
          <a:blip r:embed="rId2"/>
          <a:stretch>
            <a:fillRect/>
          </a:stretch>
        </p:blipFill>
        <p:spPr>
          <a:xfrm>
            <a:off x="2128258" y="1447318"/>
            <a:ext cx="4887483" cy="3053625"/>
          </a:xfrm>
          <a:prstGeom prst="rect">
            <a:avLst/>
          </a:prstGeom>
        </p:spPr>
      </p:pic>
    </p:spTree>
    <p:extLst>
      <p:ext uri="{BB962C8B-B14F-4D97-AF65-F5344CB8AC3E}">
        <p14:creationId xmlns:p14="http://schemas.microsoft.com/office/powerpoint/2010/main" val="282365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82F1-5F21-E27D-60CB-7AD811E02005}"/>
              </a:ext>
            </a:extLst>
          </p:cNvPr>
          <p:cNvSpPr>
            <a:spLocks noGrp="1"/>
          </p:cNvSpPr>
          <p:nvPr>
            <p:ph type="title"/>
          </p:nvPr>
        </p:nvSpPr>
        <p:spPr/>
        <p:txBody>
          <a:bodyPr/>
          <a:lstStyle/>
          <a:p>
            <a:r>
              <a:rPr lang="en-US" dirty="0"/>
              <a:t>COGNITIVE LEVEL DISTRIBUTION</a:t>
            </a:r>
          </a:p>
        </p:txBody>
      </p:sp>
      <p:pic>
        <p:nvPicPr>
          <p:cNvPr id="4" name="Picture 3">
            <a:extLst>
              <a:ext uri="{FF2B5EF4-FFF2-40B4-BE49-F238E27FC236}">
                <a16:creationId xmlns:a16="http://schemas.microsoft.com/office/drawing/2014/main" id="{30C2F442-41BD-81B2-0790-B6BDD00C5CDD}"/>
              </a:ext>
            </a:extLst>
          </p:cNvPr>
          <p:cNvPicPr>
            <a:picLocks noChangeAspect="1"/>
          </p:cNvPicPr>
          <p:nvPr/>
        </p:nvPicPr>
        <p:blipFill>
          <a:blip r:embed="rId2"/>
          <a:stretch>
            <a:fillRect/>
          </a:stretch>
        </p:blipFill>
        <p:spPr>
          <a:xfrm>
            <a:off x="2475964" y="1478849"/>
            <a:ext cx="4192071" cy="3125151"/>
          </a:xfrm>
          <a:prstGeom prst="rect">
            <a:avLst/>
          </a:prstGeom>
        </p:spPr>
      </p:pic>
    </p:spTree>
    <p:extLst>
      <p:ext uri="{BB962C8B-B14F-4D97-AF65-F5344CB8AC3E}">
        <p14:creationId xmlns:p14="http://schemas.microsoft.com/office/powerpoint/2010/main" val="851073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9130-49D6-208C-21C8-5FA29B6D4E90}"/>
              </a:ext>
            </a:extLst>
          </p:cNvPr>
          <p:cNvSpPr>
            <a:spLocks noGrp="1"/>
          </p:cNvSpPr>
          <p:nvPr>
            <p:ph type="title"/>
          </p:nvPr>
        </p:nvSpPr>
        <p:spPr/>
        <p:txBody>
          <a:bodyPr/>
          <a:lstStyle/>
          <a:p>
            <a:r>
              <a:rPr lang="en-US" dirty="0"/>
              <a:t>TOPIC VS COGNITIVE LEVEL</a:t>
            </a:r>
          </a:p>
        </p:txBody>
      </p:sp>
      <p:pic>
        <p:nvPicPr>
          <p:cNvPr id="4" name="Picture 3">
            <a:extLst>
              <a:ext uri="{FF2B5EF4-FFF2-40B4-BE49-F238E27FC236}">
                <a16:creationId xmlns:a16="http://schemas.microsoft.com/office/drawing/2014/main" id="{4CF9096C-CFF2-686F-CD1F-306C6130C5D2}"/>
              </a:ext>
            </a:extLst>
          </p:cNvPr>
          <p:cNvPicPr>
            <a:picLocks noChangeAspect="1"/>
          </p:cNvPicPr>
          <p:nvPr/>
        </p:nvPicPr>
        <p:blipFill>
          <a:blip r:embed="rId2"/>
          <a:stretch>
            <a:fillRect/>
          </a:stretch>
        </p:blipFill>
        <p:spPr>
          <a:xfrm>
            <a:off x="1945993" y="1584400"/>
            <a:ext cx="5252013" cy="3090216"/>
          </a:xfrm>
          <a:prstGeom prst="rect">
            <a:avLst/>
          </a:prstGeom>
        </p:spPr>
      </p:pic>
    </p:spTree>
    <p:extLst>
      <p:ext uri="{BB962C8B-B14F-4D97-AF65-F5344CB8AC3E}">
        <p14:creationId xmlns:p14="http://schemas.microsoft.com/office/powerpoint/2010/main" val="124543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BUILDING </a:t>
            </a:r>
            <a:br>
              <a:rPr lang="en-US" sz="6000" dirty="0"/>
            </a:br>
            <a:r>
              <a:rPr lang="en-US" sz="6000" dirty="0"/>
              <a:t>THE CHATBOT</a:t>
            </a:r>
          </a:p>
        </p:txBody>
      </p:sp>
    </p:spTree>
    <p:extLst>
      <p:ext uri="{BB962C8B-B14F-4D97-AF65-F5344CB8AC3E}">
        <p14:creationId xmlns:p14="http://schemas.microsoft.com/office/powerpoint/2010/main" val="175835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0C974973-952E-41AF-0E10-095D3B29D4DE}"/>
              </a:ext>
            </a:extLst>
          </p:cNvPr>
          <p:cNvPicPr>
            <a:picLocks noChangeAspect="1"/>
          </p:cNvPicPr>
          <p:nvPr/>
        </p:nvPicPr>
        <p:blipFill>
          <a:blip r:embed="rId2"/>
          <a:stretch>
            <a:fillRect/>
          </a:stretch>
        </p:blipFill>
        <p:spPr>
          <a:xfrm>
            <a:off x="1117600" y="1476415"/>
            <a:ext cx="6908800" cy="2908300"/>
          </a:xfrm>
          <a:prstGeom prst="rect">
            <a:avLst/>
          </a:prstGeom>
        </p:spPr>
      </p:pic>
      <p:sp>
        <p:nvSpPr>
          <p:cNvPr id="5" name="TextBox 4">
            <a:extLst>
              <a:ext uri="{FF2B5EF4-FFF2-40B4-BE49-F238E27FC236}">
                <a16:creationId xmlns:a16="http://schemas.microsoft.com/office/drawing/2014/main" id="{1D3BC37A-373C-AC03-5B5F-F7F2A0FB5585}"/>
              </a:ext>
            </a:extLst>
          </p:cNvPr>
          <p:cNvSpPr txBox="1"/>
          <p:nvPr/>
        </p:nvSpPr>
        <p:spPr>
          <a:xfrm>
            <a:off x="1030147" y="4604000"/>
            <a:ext cx="6328977" cy="246221"/>
          </a:xfrm>
          <a:prstGeom prst="rect">
            <a:avLst/>
          </a:prstGeom>
          <a:noFill/>
        </p:spPr>
        <p:txBody>
          <a:bodyPr wrap="none" rtlCol="0">
            <a:spAutoFit/>
          </a:bodyPr>
          <a:lstStyle/>
          <a:p>
            <a:r>
              <a:rPr lang="en-US" sz="1000" dirty="0">
                <a:solidFill>
                  <a:schemeClr val="tx1"/>
                </a:solidFill>
              </a:rPr>
              <a:t>Source: https://</a:t>
            </a:r>
            <a:r>
              <a:rPr lang="en-US" sz="1000" dirty="0" err="1">
                <a:solidFill>
                  <a:schemeClr val="tx1"/>
                </a:solidFill>
              </a:rPr>
              <a:t>discuss.streamlit.io</a:t>
            </a:r>
            <a:r>
              <a:rPr lang="en-US" sz="1000" dirty="0">
                <a:solidFill>
                  <a:schemeClr val="tx1"/>
                </a:solidFill>
              </a:rPr>
              <a:t>/t/build-a-chatbot-with-custom-data-sources-powered-by-</a:t>
            </a:r>
            <a:r>
              <a:rPr lang="en-US" sz="1000" dirty="0" err="1">
                <a:solidFill>
                  <a:schemeClr val="tx1"/>
                </a:solidFill>
              </a:rPr>
              <a:t>llamaindex</a:t>
            </a:r>
            <a:r>
              <a:rPr lang="en-US" sz="1000" dirty="0">
                <a:solidFill>
                  <a:schemeClr val="tx1"/>
                </a:solidFill>
              </a:rPr>
              <a:t>/49973</a:t>
            </a:r>
          </a:p>
        </p:txBody>
      </p:sp>
    </p:spTree>
    <p:extLst>
      <p:ext uri="{BB962C8B-B14F-4D97-AF65-F5344CB8AC3E}">
        <p14:creationId xmlns:p14="http://schemas.microsoft.com/office/powerpoint/2010/main" val="263221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METRICS</a:t>
            </a:r>
          </a:p>
        </p:txBody>
      </p:sp>
      <p:grpSp>
        <p:nvGrpSpPr>
          <p:cNvPr id="9" name="Group 8">
            <a:extLst>
              <a:ext uri="{FF2B5EF4-FFF2-40B4-BE49-F238E27FC236}">
                <a16:creationId xmlns:a16="http://schemas.microsoft.com/office/drawing/2014/main" id="{B867B264-ABCC-B14E-6F77-16DF33A630CA}"/>
              </a:ext>
            </a:extLst>
          </p:cNvPr>
          <p:cNvGrpSpPr/>
          <p:nvPr/>
        </p:nvGrpSpPr>
        <p:grpSpPr>
          <a:xfrm>
            <a:off x="720000" y="1839046"/>
            <a:ext cx="2210240" cy="2154219"/>
            <a:chOff x="720000" y="2808575"/>
            <a:chExt cx="2210240" cy="2154219"/>
          </a:xfrm>
        </p:grpSpPr>
        <p:pic>
          <p:nvPicPr>
            <p:cNvPr id="4" name="Picture 3">
              <a:extLst>
                <a:ext uri="{FF2B5EF4-FFF2-40B4-BE49-F238E27FC236}">
                  <a16:creationId xmlns:a16="http://schemas.microsoft.com/office/drawing/2014/main" id="{FC5CCEB9-DF89-688F-5355-7C5E75023B10}"/>
                </a:ext>
              </a:extLst>
            </p:cNvPr>
            <p:cNvPicPr>
              <a:picLocks noChangeAspect="1"/>
            </p:cNvPicPr>
            <p:nvPr/>
          </p:nvPicPr>
          <p:blipFill rotWithShape="1">
            <a:blip r:embed="rId3"/>
            <a:srcRect l="35562" t="34534" r="36001" b="34056"/>
            <a:stretch/>
          </p:blipFill>
          <p:spPr>
            <a:xfrm>
              <a:off x="720000" y="2808575"/>
              <a:ext cx="2210240" cy="1373225"/>
            </a:xfrm>
            <a:prstGeom prst="rect">
              <a:avLst/>
            </a:prstGeom>
          </p:spPr>
        </p:pic>
        <p:sp>
          <p:nvSpPr>
            <p:cNvPr id="5" name="Text Placeholder 2">
              <a:extLst>
                <a:ext uri="{FF2B5EF4-FFF2-40B4-BE49-F238E27FC236}">
                  <a16:creationId xmlns:a16="http://schemas.microsoft.com/office/drawing/2014/main" id="{D7E02829-644C-7C57-7846-2502AE436E73}"/>
                </a:ext>
              </a:extLst>
            </p:cNvPr>
            <p:cNvSpPr txBox="1">
              <a:spLocks/>
            </p:cNvSpPr>
            <p:nvPr/>
          </p:nvSpPr>
          <p:spPr>
            <a:xfrm>
              <a:off x="981394" y="4181799"/>
              <a:ext cx="1687451" cy="780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RAGAS score</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p:txBody>
        </p:sp>
      </p:grpSp>
      <p:grpSp>
        <p:nvGrpSpPr>
          <p:cNvPr id="12" name="Group 11">
            <a:extLst>
              <a:ext uri="{FF2B5EF4-FFF2-40B4-BE49-F238E27FC236}">
                <a16:creationId xmlns:a16="http://schemas.microsoft.com/office/drawing/2014/main" id="{AA13AE77-B7BA-FD13-8ACA-DE18A805E94F}"/>
              </a:ext>
            </a:extLst>
          </p:cNvPr>
          <p:cNvGrpSpPr/>
          <p:nvPr/>
        </p:nvGrpSpPr>
        <p:grpSpPr>
          <a:xfrm>
            <a:off x="3640499" y="1866633"/>
            <a:ext cx="2210239" cy="2126632"/>
            <a:chOff x="3640499" y="2836162"/>
            <a:chExt cx="2210239" cy="2126632"/>
          </a:xfrm>
        </p:grpSpPr>
        <p:pic>
          <p:nvPicPr>
            <p:cNvPr id="6" name="Picture 5">
              <a:extLst>
                <a:ext uri="{FF2B5EF4-FFF2-40B4-BE49-F238E27FC236}">
                  <a16:creationId xmlns:a16="http://schemas.microsoft.com/office/drawing/2014/main" id="{0DD83AB8-ADD0-0B5F-B15C-74075DD56FED}"/>
                </a:ext>
              </a:extLst>
            </p:cNvPr>
            <p:cNvPicPr>
              <a:picLocks noChangeAspect="1"/>
            </p:cNvPicPr>
            <p:nvPr/>
          </p:nvPicPr>
          <p:blipFill rotWithShape="1">
            <a:blip r:embed="rId4"/>
            <a:srcRect l="40022" t="42243" r="39427" b="26979"/>
            <a:stretch/>
          </p:blipFill>
          <p:spPr>
            <a:xfrm>
              <a:off x="3946966" y="2836162"/>
              <a:ext cx="1597307" cy="1345638"/>
            </a:xfrm>
            <a:prstGeom prst="rect">
              <a:avLst/>
            </a:prstGeom>
          </p:spPr>
        </p:pic>
        <p:sp>
          <p:nvSpPr>
            <p:cNvPr id="7" name="Text Placeholder 2">
              <a:extLst>
                <a:ext uri="{FF2B5EF4-FFF2-40B4-BE49-F238E27FC236}">
                  <a16:creationId xmlns:a16="http://schemas.microsoft.com/office/drawing/2014/main" id="{A4314357-FAF7-63E4-96D3-EF73D6A880A3}"/>
                </a:ext>
              </a:extLst>
            </p:cNvPr>
            <p:cNvSpPr txBox="1">
              <a:spLocks/>
            </p:cNvSpPr>
            <p:nvPr/>
          </p:nvSpPr>
          <p:spPr>
            <a:xfrm>
              <a:off x="3640499" y="4221318"/>
              <a:ext cx="2210239" cy="741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Answer Relevancy</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a:p>
              <a:pPr marL="139700" indent="0" algn="ctr">
                <a:buNone/>
              </a:pPr>
              <a:endParaRPr lang="en-US" b="1" dirty="0"/>
            </a:p>
          </p:txBody>
        </p:sp>
      </p:grpSp>
      <p:grpSp>
        <p:nvGrpSpPr>
          <p:cNvPr id="13" name="Group 12">
            <a:extLst>
              <a:ext uri="{FF2B5EF4-FFF2-40B4-BE49-F238E27FC236}">
                <a16:creationId xmlns:a16="http://schemas.microsoft.com/office/drawing/2014/main" id="{6E316848-9D38-EC19-A8DD-D54140DE3E8C}"/>
              </a:ext>
            </a:extLst>
          </p:cNvPr>
          <p:cNvGrpSpPr/>
          <p:nvPr/>
        </p:nvGrpSpPr>
        <p:grpSpPr>
          <a:xfrm>
            <a:off x="6560999" y="1902959"/>
            <a:ext cx="1903772" cy="1974559"/>
            <a:chOff x="6560999" y="2872488"/>
            <a:chExt cx="1903772" cy="1974559"/>
          </a:xfrm>
        </p:grpSpPr>
        <p:sp>
          <p:nvSpPr>
            <p:cNvPr id="11" name="Text Placeholder 2">
              <a:extLst>
                <a:ext uri="{FF2B5EF4-FFF2-40B4-BE49-F238E27FC236}">
                  <a16:creationId xmlns:a16="http://schemas.microsoft.com/office/drawing/2014/main" id="{5DF4C4B3-1C47-102C-9D91-8F92E884C86E}"/>
                </a:ext>
              </a:extLst>
            </p:cNvPr>
            <p:cNvSpPr txBox="1">
              <a:spLocks/>
            </p:cNvSpPr>
            <p:nvPr/>
          </p:nvSpPr>
          <p:spPr>
            <a:xfrm>
              <a:off x="6614575" y="4243516"/>
              <a:ext cx="1548031" cy="603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Faithfulness</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a:p>
              <a:pPr marL="139700" indent="0" algn="ctr">
                <a:buNone/>
              </a:pPr>
              <a:endParaRPr lang="en-US" b="1" dirty="0"/>
            </a:p>
          </p:txBody>
        </p:sp>
        <p:pic>
          <p:nvPicPr>
            <p:cNvPr id="10" name="Picture 9">
              <a:extLst>
                <a:ext uri="{FF2B5EF4-FFF2-40B4-BE49-F238E27FC236}">
                  <a16:creationId xmlns:a16="http://schemas.microsoft.com/office/drawing/2014/main" id="{D0719D47-A9B7-E9FA-06D8-A649C992FF8E}"/>
                </a:ext>
              </a:extLst>
            </p:cNvPr>
            <p:cNvPicPr>
              <a:picLocks noChangeAspect="1"/>
            </p:cNvPicPr>
            <p:nvPr/>
          </p:nvPicPr>
          <p:blipFill rotWithShape="1">
            <a:blip r:embed="rId5"/>
            <a:srcRect l="43590" t="41174" r="31916" b="27416"/>
            <a:stretch/>
          </p:blipFill>
          <p:spPr>
            <a:xfrm>
              <a:off x="6560999" y="2872488"/>
              <a:ext cx="1903772" cy="1373225"/>
            </a:xfrm>
            <a:prstGeom prst="rect">
              <a:avLst/>
            </a:prstGeom>
          </p:spPr>
        </p:pic>
      </p:grpSp>
    </p:spTree>
    <p:extLst>
      <p:ext uri="{BB962C8B-B14F-4D97-AF65-F5344CB8AC3E}">
        <p14:creationId xmlns:p14="http://schemas.microsoft.com/office/powerpoint/2010/main" val="61162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MODELING</a:t>
            </a:r>
          </a:p>
        </p:txBody>
      </p:sp>
      <p:sp>
        <p:nvSpPr>
          <p:cNvPr id="8" name="Rounded Rectangle 7">
            <a:extLst>
              <a:ext uri="{FF2B5EF4-FFF2-40B4-BE49-F238E27FC236}">
                <a16:creationId xmlns:a16="http://schemas.microsoft.com/office/drawing/2014/main" id="{3A315111-7BE0-9609-8399-0EE35D5B573F}"/>
              </a:ext>
            </a:extLst>
          </p:cNvPr>
          <p:cNvSpPr/>
          <p:nvPr/>
        </p:nvSpPr>
        <p:spPr>
          <a:xfrm>
            <a:off x="2002421" y="1724628"/>
            <a:ext cx="2176041" cy="497711"/>
          </a:xfrm>
          <a:prstGeom prst="roundRect">
            <a:avLst/>
          </a:prstGeom>
          <a:solidFill>
            <a:srgbClr val="FFFD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 GPT</a:t>
            </a:r>
          </a:p>
          <a:p>
            <a:pPr algn="ctr"/>
            <a:r>
              <a:rPr lang="en-US" dirty="0"/>
              <a:t>(40 QUESTIONS)</a:t>
            </a:r>
          </a:p>
        </p:txBody>
      </p:sp>
      <p:sp>
        <p:nvSpPr>
          <p:cNvPr id="9" name="Rounded Rectangle 8">
            <a:extLst>
              <a:ext uri="{FF2B5EF4-FFF2-40B4-BE49-F238E27FC236}">
                <a16:creationId xmlns:a16="http://schemas.microsoft.com/office/drawing/2014/main" id="{7B66E655-6B68-E7FA-420B-EEAE40384697}"/>
              </a:ext>
            </a:extLst>
          </p:cNvPr>
          <p:cNvSpPr/>
          <p:nvPr/>
        </p:nvSpPr>
        <p:spPr>
          <a:xfrm>
            <a:off x="5173884" y="1724628"/>
            <a:ext cx="2176041" cy="497711"/>
          </a:xfrm>
          <a:prstGeom prst="roundRect">
            <a:avLst/>
          </a:prstGeom>
          <a:solidFill>
            <a:srgbClr val="FFFD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a:t>
            </a:r>
          </a:p>
        </p:txBody>
      </p:sp>
      <p:sp>
        <p:nvSpPr>
          <p:cNvPr id="11" name="Right Arrow 10">
            <a:extLst>
              <a:ext uri="{FF2B5EF4-FFF2-40B4-BE49-F238E27FC236}">
                <a16:creationId xmlns:a16="http://schemas.microsoft.com/office/drawing/2014/main" id="{0A97F8AB-0836-4FC4-2896-C87DA1AC5D19}"/>
              </a:ext>
            </a:extLst>
          </p:cNvPr>
          <p:cNvSpPr/>
          <p:nvPr/>
        </p:nvSpPr>
        <p:spPr>
          <a:xfrm>
            <a:off x="4352083" y="1834588"/>
            <a:ext cx="671332" cy="248856"/>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aphicFrame>
        <p:nvGraphicFramePr>
          <p:cNvPr id="14" name="Table 13">
            <a:extLst>
              <a:ext uri="{FF2B5EF4-FFF2-40B4-BE49-F238E27FC236}">
                <a16:creationId xmlns:a16="http://schemas.microsoft.com/office/drawing/2014/main" id="{7259F92E-BACF-6E5F-9C5B-E7F72E0D321C}"/>
              </a:ext>
            </a:extLst>
          </p:cNvPr>
          <p:cNvGraphicFramePr>
            <a:graphicFrameLocks noGrp="1"/>
          </p:cNvGraphicFramePr>
          <p:nvPr>
            <p:extLst>
              <p:ext uri="{D42A27DB-BD31-4B8C-83A1-F6EECF244321}">
                <p14:modId xmlns:p14="http://schemas.microsoft.com/office/powerpoint/2010/main" val="2953037132"/>
              </p:ext>
            </p:extLst>
          </p:nvPr>
        </p:nvGraphicFramePr>
        <p:xfrm>
          <a:off x="1433333" y="2921162"/>
          <a:ext cx="6508832" cy="1112520"/>
        </p:xfrm>
        <a:graphic>
          <a:graphicData uri="http://schemas.openxmlformats.org/drawingml/2006/table">
            <a:tbl>
              <a:tblPr firstRow="1" bandRow="1">
                <a:tableStyleId>{3B4B98B0-60AC-42C2-AFA5-B58CD77FA1E5}</a:tableStyleId>
              </a:tblPr>
              <a:tblGrid>
                <a:gridCol w="1627208">
                  <a:extLst>
                    <a:ext uri="{9D8B030D-6E8A-4147-A177-3AD203B41FA5}">
                      <a16:colId xmlns:a16="http://schemas.microsoft.com/office/drawing/2014/main" val="3836455999"/>
                    </a:ext>
                  </a:extLst>
                </a:gridCol>
                <a:gridCol w="1627208">
                  <a:extLst>
                    <a:ext uri="{9D8B030D-6E8A-4147-A177-3AD203B41FA5}">
                      <a16:colId xmlns:a16="http://schemas.microsoft.com/office/drawing/2014/main" val="924919728"/>
                    </a:ext>
                  </a:extLst>
                </a:gridCol>
                <a:gridCol w="1780572">
                  <a:extLst>
                    <a:ext uri="{9D8B030D-6E8A-4147-A177-3AD203B41FA5}">
                      <a16:colId xmlns:a16="http://schemas.microsoft.com/office/drawing/2014/main" val="2629809680"/>
                    </a:ext>
                  </a:extLst>
                </a:gridCol>
                <a:gridCol w="1473844">
                  <a:extLst>
                    <a:ext uri="{9D8B030D-6E8A-4147-A177-3AD203B41FA5}">
                      <a16:colId xmlns:a16="http://schemas.microsoft.com/office/drawing/2014/main" val="3798319717"/>
                    </a:ext>
                  </a:extLst>
                </a:gridCol>
              </a:tblGrid>
              <a:tr h="370840">
                <a:tc>
                  <a:txBody>
                    <a:bodyPr/>
                    <a:lstStyle/>
                    <a:p>
                      <a:endParaRPr lang="en-US" dirty="0">
                        <a:solidFill>
                          <a:schemeClr val="tx1"/>
                        </a:solidFill>
                      </a:endParaRPr>
                    </a:p>
                  </a:txBody>
                  <a:tcPr/>
                </a:tc>
                <a:tc>
                  <a:txBody>
                    <a:bodyPr/>
                    <a:lstStyle/>
                    <a:p>
                      <a:pPr algn="ctr"/>
                      <a:r>
                        <a:rPr lang="en-US" dirty="0">
                          <a:solidFill>
                            <a:schemeClr val="tx1"/>
                          </a:solidFill>
                        </a:rPr>
                        <a:t>RAGAS Score</a:t>
                      </a:r>
                    </a:p>
                  </a:txBody>
                  <a:tcPr/>
                </a:tc>
                <a:tc>
                  <a:txBody>
                    <a:bodyPr/>
                    <a:lstStyle/>
                    <a:p>
                      <a:pPr algn="ctr"/>
                      <a:r>
                        <a:rPr lang="en-US" dirty="0">
                          <a:solidFill>
                            <a:schemeClr val="tx1"/>
                          </a:solidFill>
                        </a:rPr>
                        <a:t>Answer Relevancy</a:t>
                      </a:r>
                    </a:p>
                  </a:txBody>
                  <a:tcPr/>
                </a:tc>
                <a:tc>
                  <a:txBody>
                    <a:bodyPr/>
                    <a:lstStyle/>
                    <a:p>
                      <a:pPr algn="ctr"/>
                      <a:r>
                        <a:rPr lang="en-US" dirty="0">
                          <a:solidFill>
                            <a:schemeClr val="tx1"/>
                          </a:solidFill>
                        </a:rPr>
                        <a:t>Faithfulness</a:t>
                      </a:r>
                    </a:p>
                  </a:txBody>
                  <a:tcPr/>
                </a:tc>
                <a:extLst>
                  <a:ext uri="{0D108BD9-81ED-4DB2-BD59-A6C34878D82A}">
                    <a16:rowId xmlns:a16="http://schemas.microsoft.com/office/drawing/2014/main" val="504713406"/>
                  </a:ext>
                </a:extLst>
              </a:tr>
              <a:tr h="370840">
                <a:tc>
                  <a:txBody>
                    <a:bodyPr/>
                    <a:lstStyle/>
                    <a:p>
                      <a:pPr algn="ctr"/>
                      <a:r>
                        <a:rPr lang="en-US" b="1" dirty="0">
                          <a:solidFill>
                            <a:schemeClr val="tx1"/>
                          </a:solidFill>
                        </a:rPr>
                        <a:t>GPT 3.5 Turbo</a:t>
                      </a:r>
                    </a:p>
                  </a:txBody>
                  <a:tcPr/>
                </a:tc>
                <a:tc>
                  <a:txBody>
                    <a:bodyPr/>
                    <a:lstStyle/>
                    <a:p>
                      <a:pPr algn="ctr"/>
                      <a:r>
                        <a:rPr lang="en-US" dirty="0">
                          <a:solidFill>
                            <a:schemeClr val="tx1"/>
                          </a:solidFill>
                        </a:rPr>
                        <a:t>0.7685</a:t>
                      </a:r>
                    </a:p>
                  </a:txBody>
                  <a:tcPr/>
                </a:tc>
                <a:tc>
                  <a:txBody>
                    <a:bodyPr/>
                    <a:lstStyle/>
                    <a:p>
                      <a:pPr algn="ctr"/>
                      <a:r>
                        <a:rPr lang="en-US" dirty="0">
                          <a:solidFill>
                            <a:schemeClr val="tx1"/>
                          </a:solidFill>
                        </a:rPr>
                        <a:t>0.8517</a:t>
                      </a:r>
                    </a:p>
                  </a:txBody>
                  <a:tcPr/>
                </a:tc>
                <a:tc>
                  <a:txBody>
                    <a:bodyPr/>
                    <a:lstStyle/>
                    <a:p>
                      <a:pPr algn="ctr"/>
                      <a:r>
                        <a:rPr lang="en-US" dirty="0">
                          <a:solidFill>
                            <a:schemeClr val="tx1"/>
                          </a:solidFill>
                        </a:rPr>
                        <a:t>0.7000</a:t>
                      </a:r>
                    </a:p>
                  </a:txBody>
                  <a:tcPr/>
                </a:tc>
                <a:extLst>
                  <a:ext uri="{0D108BD9-81ED-4DB2-BD59-A6C34878D82A}">
                    <a16:rowId xmlns:a16="http://schemas.microsoft.com/office/drawing/2014/main" val="2135849896"/>
                  </a:ext>
                </a:extLst>
              </a:tr>
              <a:tr h="370840">
                <a:tc>
                  <a:txBody>
                    <a:bodyPr/>
                    <a:lstStyle/>
                    <a:p>
                      <a:pPr algn="ctr"/>
                      <a:r>
                        <a:rPr lang="en-US" b="1" dirty="0">
                          <a:solidFill>
                            <a:schemeClr val="tx1"/>
                          </a:solidFill>
                        </a:rPr>
                        <a:t>Finetuned</a:t>
                      </a:r>
                    </a:p>
                  </a:txBody>
                  <a:tcPr/>
                </a:tc>
                <a:tc>
                  <a:txBody>
                    <a:bodyPr/>
                    <a:lstStyle/>
                    <a:p>
                      <a:pPr algn="ctr"/>
                      <a:r>
                        <a:rPr lang="en-US" dirty="0">
                          <a:solidFill>
                            <a:schemeClr val="tx1"/>
                          </a:solidFill>
                        </a:rPr>
                        <a:t>0.8150</a:t>
                      </a:r>
                    </a:p>
                  </a:txBody>
                  <a:tcPr/>
                </a:tc>
                <a:tc>
                  <a:txBody>
                    <a:bodyPr/>
                    <a:lstStyle/>
                    <a:p>
                      <a:pPr algn="ctr"/>
                      <a:r>
                        <a:rPr lang="en-US" dirty="0">
                          <a:solidFill>
                            <a:schemeClr val="tx1"/>
                          </a:solidFill>
                        </a:rPr>
                        <a:t>0.8922</a:t>
                      </a:r>
                    </a:p>
                  </a:txBody>
                  <a:tcPr/>
                </a:tc>
                <a:tc>
                  <a:txBody>
                    <a:bodyPr/>
                    <a:lstStyle/>
                    <a:p>
                      <a:pPr algn="ctr"/>
                      <a:r>
                        <a:rPr lang="en-US" dirty="0">
                          <a:solidFill>
                            <a:schemeClr val="tx1"/>
                          </a:solidFill>
                        </a:rPr>
                        <a:t>0.7500</a:t>
                      </a:r>
                    </a:p>
                  </a:txBody>
                  <a:tcPr/>
                </a:tc>
                <a:extLst>
                  <a:ext uri="{0D108BD9-81ED-4DB2-BD59-A6C34878D82A}">
                    <a16:rowId xmlns:a16="http://schemas.microsoft.com/office/drawing/2014/main" val="2277446578"/>
                  </a:ext>
                </a:extLst>
              </a:tr>
            </a:tbl>
          </a:graphicData>
        </a:graphic>
      </p:graphicFrame>
    </p:spTree>
    <p:extLst>
      <p:ext uri="{BB962C8B-B14F-4D97-AF65-F5344CB8AC3E}">
        <p14:creationId xmlns:p14="http://schemas.microsoft.com/office/powerpoint/2010/main" val="199910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7"/>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WORKFLOW</a:t>
            </a:r>
            <a:endParaRPr dirty="0"/>
          </a:p>
        </p:txBody>
      </p:sp>
      <p:pic>
        <p:nvPicPr>
          <p:cNvPr id="5" name="Picture 4">
            <a:extLst>
              <a:ext uri="{FF2B5EF4-FFF2-40B4-BE49-F238E27FC236}">
                <a16:creationId xmlns:a16="http://schemas.microsoft.com/office/drawing/2014/main" id="{A0BECA26-32B9-6E9A-2B72-9DDCF994EC7C}"/>
              </a:ext>
            </a:extLst>
          </p:cNvPr>
          <p:cNvPicPr>
            <a:picLocks noChangeAspect="1"/>
          </p:cNvPicPr>
          <p:nvPr/>
        </p:nvPicPr>
        <p:blipFill rotWithShape="1">
          <a:blip r:embed="rId3"/>
          <a:srcRect t="20034" b="22781"/>
          <a:stretch/>
        </p:blipFill>
        <p:spPr>
          <a:xfrm>
            <a:off x="685800" y="1678330"/>
            <a:ext cx="7772400" cy="2500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COMPARING DIFFERENCES</a:t>
            </a:r>
          </a:p>
        </p:txBody>
      </p:sp>
      <p:sp>
        <p:nvSpPr>
          <p:cNvPr id="3" name="Text Placeholder 2">
            <a:extLst>
              <a:ext uri="{FF2B5EF4-FFF2-40B4-BE49-F238E27FC236}">
                <a16:creationId xmlns:a16="http://schemas.microsoft.com/office/drawing/2014/main" id="{AEC8E065-D716-771E-BC0A-D5BD43B09223}"/>
              </a:ext>
            </a:extLst>
          </p:cNvPr>
          <p:cNvSpPr>
            <a:spLocks noGrp="1"/>
          </p:cNvSpPr>
          <p:nvPr>
            <p:ph type="body" idx="1"/>
          </p:nvPr>
        </p:nvSpPr>
        <p:spPr>
          <a:xfrm>
            <a:off x="719999" y="1660600"/>
            <a:ext cx="8146209" cy="689061"/>
          </a:xfrm>
        </p:spPr>
        <p:txBody>
          <a:bodyPr/>
          <a:lstStyle/>
          <a:p>
            <a:pPr marL="139700" indent="0">
              <a:buNone/>
            </a:pPr>
            <a: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700 305 is ____ more than 680 305. </a:t>
            </a:r>
            <a:b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br>
            <a: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 200 tens B) 2 thousands C) 20 thousands (correct) D) 2 ten thousands.</a:t>
            </a:r>
            <a:endParaRPr lang="en-US"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Rounded Rectangle 3">
            <a:extLst>
              <a:ext uri="{FF2B5EF4-FFF2-40B4-BE49-F238E27FC236}">
                <a16:creationId xmlns:a16="http://schemas.microsoft.com/office/drawing/2014/main" id="{28CAFB46-814C-8F9E-7E8E-D7F448824AEB}"/>
              </a:ext>
            </a:extLst>
          </p:cNvPr>
          <p:cNvSpPr/>
          <p:nvPr/>
        </p:nvSpPr>
        <p:spPr>
          <a:xfrm>
            <a:off x="1770928" y="2643369"/>
            <a:ext cx="2176041" cy="49771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GPT 3.5 TURBO</a:t>
            </a:r>
          </a:p>
        </p:txBody>
      </p:sp>
      <p:sp>
        <p:nvSpPr>
          <p:cNvPr id="5" name="Rounded Rectangle 4">
            <a:extLst>
              <a:ext uri="{FF2B5EF4-FFF2-40B4-BE49-F238E27FC236}">
                <a16:creationId xmlns:a16="http://schemas.microsoft.com/office/drawing/2014/main" id="{ECB41782-3CC2-5FC0-6896-3AB4ABDCAC93}"/>
              </a:ext>
            </a:extLst>
          </p:cNvPr>
          <p:cNvSpPr/>
          <p:nvPr/>
        </p:nvSpPr>
        <p:spPr>
          <a:xfrm>
            <a:off x="5173885" y="2643369"/>
            <a:ext cx="2176041" cy="497711"/>
          </a:xfrm>
          <a:prstGeom prst="round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FINE TUNED</a:t>
            </a:r>
          </a:p>
        </p:txBody>
      </p:sp>
      <p:sp>
        <p:nvSpPr>
          <p:cNvPr id="7" name="TextBox 6">
            <a:extLst>
              <a:ext uri="{FF2B5EF4-FFF2-40B4-BE49-F238E27FC236}">
                <a16:creationId xmlns:a16="http://schemas.microsoft.com/office/drawing/2014/main" id="{2B431FD4-FB1A-CDB1-304D-01DB748964F0}"/>
              </a:ext>
            </a:extLst>
          </p:cNvPr>
          <p:cNvSpPr txBox="1"/>
          <p:nvPr/>
        </p:nvSpPr>
        <p:spPr>
          <a:xfrm>
            <a:off x="1689905" y="3280899"/>
            <a:ext cx="2384384" cy="307777"/>
          </a:xfrm>
          <a:prstGeom prst="rect">
            <a:avLst/>
          </a:prstGeom>
          <a:noFill/>
        </p:spPr>
        <p:txBody>
          <a:bodyPr wrap="square">
            <a:spAutoFit/>
          </a:bodyPr>
          <a:lstStyle/>
          <a:p>
            <a:r>
              <a:rPr lang="en-SG" b="0" i="0" dirty="0">
                <a:solidFill>
                  <a:srgbClr val="FF85FF"/>
                </a:solidFill>
                <a:effectLst/>
                <a:latin typeface="-apple-system"/>
              </a:rPr>
              <a:t>The answer is B) 2 thousands.</a:t>
            </a:r>
            <a:endParaRPr lang="en-US" dirty="0">
              <a:solidFill>
                <a:srgbClr val="FF85FF"/>
              </a:solidFill>
            </a:endParaRPr>
          </a:p>
        </p:txBody>
      </p:sp>
      <p:sp>
        <p:nvSpPr>
          <p:cNvPr id="9" name="TextBox 8">
            <a:extLst>
              <a:ext uri="{FF2B5EF4-FFF2-40B4-BE49-F238E27FC236}">
                <a16:creationId xmlns:a16="http://schemas.microsoft.com/office/drawing/2014/main" id="{3C15788E-4954-63B8-D56B-1A3DE06C0515}"/>
              </a:ext>
            </a:extLst>
          </p:cNvPr>
          <p:cNvSpPr txBox="1"/>
          <p:nvPr/>
        </p:nvSpPr>
        <p:spPr>
          <a:xfrm>
            <a:off x="5168095" y="3280899"/>
            <a:ext cx="3107804" cy="307777"/>
          </a:xfrm>
          <a:prstGeom prst="rect">
            <a:avLst/>
          </a:prstGeom>
          <a:noFill/>
        </p:spPr>
        <p:txBody>
          <a:bodyPr wrap="square">
            <a:spAutoFit/>
          </a:bodyPr>
          <a:lstStyle/>
          <a:p>
            <a:r>
              <a:rPr lang="en-SG" b="0" i="0" dirty="0">
                <a:solidFill>
                  <a:srgbClr val="FF85FF"/>
                </a:solidFill>
                <a:effectLst/>
                <a:latin typeface="-apple-system"/>
              </a:rPr>
              <a:t>The correct answer is C) 20 thousands.</a:t>
            </a:r>
            <a:endParaRPr lang="en-US" dirty="0">
              <a:solidFill>
                <a:srgbClr val="FF85FF"/>
              </a:solidFill>
            </a:endParaRPr>
          </a:p>
        </p:txBody>
      </p:sp>
    </p:spTree>
    <p:extLst>
      <p:ext uri="{BB962C8B-B14F-4D97-AF65-F5344CB8AC3E}">
        <p14:creationId xmlns:p14="http://schemas.microsoft.com/office/powerpoint/2010/main" val="94803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COMPARING DIFFERENCES</a:t>
            </a:r>
          </a:p>
        </p:txBody>
      </p:sp>
      <p:sp>
        <p:nvSpPr>
          <p:cNvPr id="3" name="Text Placeholder 2">
            <a:extLst>
              <a:ext uri="{FF2B5EF4-FFF2-40B4-BE49-F238E27FC236}">
                <a16:creationId xmlns:a16="http://schemas.microsoft.com/office/drawing/2014/main" id="{AEC8E065-D716-771E-BC0A-D5BD43B09223}"/>
              </a:ext>
            </a:extLst>
          </p:cNvPr>
          <p:cNvSpPr>
            <a:spLocks noGrp="1"/>
          </p:cNvSpPr>
          <p:nvPr>
            <p:ph type="body" idx="1"/>
          </p:nvPr>
        </p:nvSpPr>
        <p:spPr>
          <a:xfrm>
            <a:off x="720000" y="1660600"/>
            <a:ext cx="8146208" cy="689061"/>
          </a:xfrm>
        </p:spPr>
        <p:txBody>
          <a:bodyPr/>
          <a:lstStyle/>
          <a:p>
            <a:pPr marL="139700" indent="0">
              <a:buNone/>
            </a:pPr>
            <a:r>
              <a:rPr lang="en-SG" b="0" dirty="0">
                <a:solidFill>
                  <a:schemeClr val="accent1">
                    <a:lumMod val="40000"/>
                    <a:lumOff val="60000"/>
                  </a:schemeClr>
                </a:solidFill>
                <a:effectLst/>
                <a:latin typeface="Menlo" panose="020B0609030804020204" pitchFamily="49" charset="0"/>
              </a:rPr>
              <a:t>What is the value of 3 in 3560? </a:t>
            </a:r>
            <a:br>
              <a:rPr lang="en-SG" b="0" dirty="0">
                <a:solidFill>
                  <a:schemeClr val="accent1">
                    <a:lumMod val="40000"/>
                    <a:lumOff val="60000"/>
                  </a:schemeClr>
                </a:solidFill>
                <a:effectLst/>
                <a:latin typeface="Menlo" panose="020B0609030804020204" pitchFamily="49" charset="0"/>
              </a:rPr>
            </a:br>
            <a:r>
              <a:rPr lang="en-SG" b="0" dirty="0">
                <a:solidFill>
                  <a:schemeClr val="accent1">
                    <a:lumMod val="40000"/>
                    <a:lumOff val="60000"/>
                  </a:schemeClr>
                </a:solidFill>
                <a:effectLst/>
                <a:latin typeface="Menlo" panose="020B0609030804020204" pitchFamily="49" charset="0"/>
              </a:rPr>
              <a:t>A) 3 thousands B) 3 hundreds C) 3 tens D) 3 ones</a:t>
            </a:r>
            <a:endParaRPr lang="en-US"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Rounded Rectangle 3">
            <a:extLst>
              <a:ext uri="{FF2B5EF4-FFF2-40B4-BE49-F238E27FC236}">
                <a16:creationId xmlns:a16="http://schemas.microsoft.com/office/drawing/2014/main" id="{28CAFB46-814C-8F9E-7E8E-D7F448824AEB}"/>
              </a:ext>
            </a:extLst>
          </p:cNvPr>
          <p:cNvSpPr/>
          <p:nvPr/>
        </p:nvSpPr>
        <p:spPr>
          <a:xfrm>
            <a:off x="1770928" y="2643369"/>
            <a:ext cx="2176041" cy="49771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GPT 3.5 TURBO</a:t>
            </a:r>
          </a:p>
        </p:txBody>
      </p:sp>
      <p:sp>
        <p:nvSpPr>
          <p:cNvPr id="5" name="Rounded Rectangle 4">
            <a:extLst>
              <a:ext uri="{FF2B5EF4-FFF2-40B4-BE49-F238E27FC236}">
                <a16:creationId xmlns:a16="http://schemas.microsoft.com/office/drawing/2014/main" id="{ECB41782-3CC2-5FC0-6896-3AB4ABDCAC93}"/>
              </a:ext>
            </a:extLst>
          </p:cNvPr>
          <p:cNvSpPr/>
          <p:nvPr/>
        </p:nvSpPr>
        <p:spPr>
          <a:xfrm>
            <a:off x="5173885" y="2643369"/>
            <a:ext cx="2176041" cy="497711"/>
          </a:xfrm>
          <a:prstGeom prst="round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FINE TUNED</a:t>
            </a:r>
          </a:p>
        </p:txBody>
      </p:sp>
      <p:sp>
        <p:nvSpPr>
          <p:cNvPr id="7" name="TextBox 6">
            <a:extLst>
              <a:ext uri="{FF2B5EF4-FFF2-40B4-BE49-F238E27FC236}">
                <a16:creationId xmlns:a16="http://schemas.microsoft.com/office/drawing/2014/main" id="{2B431FD4-FB1A-CDB1-304D-01DB748964F0}"/>
              </a:ext>
            </a:extLst>
          </p:cNvPr>
          <p:cNvSpPr txBox="1"/>
          <p:nvPr/>
        </p:nvSpPr>
        <p:spPr>
          <a:xfrm>
            <a:off x="1689905" y="3280899"/>
            <a:ext cx="2384384" cy="307777"/>
          </a:xfrm>
          <a:prstGeom prst="rect">
            <a:avLst/>
          </a:prstGeom>
          <a:noFill/>
        </p:spPr>
        <p:txBody>
          <a:bodyPr wrap="square">
            <a:spAutoFit/>
          </a:bodyPr>
          <a:lstStyle/>
          <a:p>
            <a:r>
              <a:rPr lang="en-SG" b="0" i="0" dirty="0">
                <a:solidFill>
                  <a:srgbClr val="FF85FF"/>
                </a:solidFill>
                <a:effectLst/>
                <a:latin typeface="-apple-system"/>
              </a:rPr>
              <a:t>3 hundreds</a:t>
            </a:r>
            <a:endParaRPr lang="en-US" dirty="0">
              <a:solidFill>
                <a:srgbClr val="FF85FF"/>
              </a:solidFill>
            </a:endParaRPr>
          </a:p>
        </p:txBody>
      </p:sp>
      <p:sp>
        <p:nvSpPr>
          <p:cNvPr id="9" name="TextBox 8">
            <a:extLst>
              <a:ext uri="{FF2B5EF4-FFF2-40B4-BE49-F238E27FC236}">
                <a16:creationId xmlns:a16="http://schemas.microsoft.com/office/drawing/2014/main" id="{3C15788E-4954-63B8-D56B-1A3DE06C0515}"/>
              </a:ext>
            </a:extLst>
          </p:cNvPr>
          <p:cNvSpPr txBox="1"/>
          <p:nvPr/>
        </p:nvSpPr>
        <p:spPr>
          <a:xfrm>
            <a:off x="5168095" y="3280899"/>
            <a:ext cx="3107804" cy="307777"/>
          </a:xfrm>
          <a:prstGeom prst="rect">
            <a:avLst/>
          </a:prstGeom>
          <a:noFill/>
        </p:spPr>
        <p:txBody>
          <a:bodyPr wrap="square">
            <a:spAutoFit/>
          </a:bodyPr>
          <a:lstStyle/>
          <a:p>
            <a:r>
              <a:rPr lang="en-SG" b="0" i="0" dirty="0">
                <a:solidFill>
                  <a:srgbClr val="FF85FF"/>
                </a:solidFill>
                <a:effectLst/>
                <a:latin typeface="-apple-system"/>
              </a:rPr>
              <a:t>The value of 3 in 3560 is 3 thousands.</a:t>
            </a:r>
            <a:endParaRPr lang="en-US" dirty="0">
              <a:solidFill>
                <a:srgbClr val="FF85FF"/>
              </a:solidFill>
            </a:endParaRPr>
          </a:p>
        </p:txBody>
      </p:sp>
    </p:spTree>
    <p:extLst>
      <p:ext uri="{BB962C8B-B14F-4D97-AF65-F5344CB8AC3E}">
        <p14:creationId xmlns:p14="http://schemas.microsoft.com/office/powerpoint/2010/main" val="17514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CCE6-2E87-9891-C1C4-EC0D47DB8E0C}"/>
              </a:ext>
            </a:extLst>
          </p:cNvPr>
          <p:cNvSpPr>
            <a:spLocks noGrp="1"/>
          </p:cNvSpPr>
          <p:nvPr>
            <p:ph type="title"/>
          </p:nvPr>
        </p:nvSpPr>
        <p:spPr/>
        <p:txBody>
          <a:bodyPr/>
          <a:lstStyle/>
          <a:p>
            <a:r>
              <a:rPr lang="en-US" dirty="0"/>
              <a:t>STREAMLIT DEMONSTRATION</a:t>
            </a:r>
          </a:p>
        </p:txBody>
      </p:sp>
      <p:pic>
        <p:nvPicPr>
          <p:cNvPr id="4" name="Picture 3">
            <a:extLst>
              <a:ext uri="{FF2B5EF4-FFF2-40B4-BE49-F238E27FC236}">
                <a16:creationId xmlns:a16="http://schemas.microsoft.com/office/drawing/2014/main" id="{DBB883B2-056B-369D-4047-8A7C61DE168E}"/>
              </a:ext>
            </a:extLst>
          </p:cNvPr>
          <p:cNvPicPr>
            <a:picLocks noChangeAspect="1"/>
          </p:cNvPicPr>
          <p:nvPr/>
        </p:nvPicPr>
        <p:blipFill>
          <a:blip r:embed="rId2"/>
          <a:stretch>
            <a:fillRect/>
          </a:stretch>
        </p:blipFill>
        <p:spPr>
          <a:xfrm>
            <a:off x="1656633" y="1584400"/>
            <a:ext cx="5830733" cy="2871853"/>
          </a:xfrm>
          <a:prstGeom prst="rect">
            <a:avLst/>
          </a:prstGeom>
        </p:spPr>
      </p:pic>
    </p:spTree>
    <p:extLst>
      <p:ext uri="{BB962C8B-B14F-4D97-AF65-F5344CB8AC3E}">
        <p14:creationId xmlns:p14="http://schemas.microsoft.com/office/powerpoint/2010/main" val="718582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CONCLUSION</a:t>
            </a:r>
            <a:endParaRPr dirty="0"/>
          </a:p>
        </p:txBody>
      </p:sp>
      <p:sp>
        <p:nvSpPr>
          <p:cNvPr id="543" name="Google Shape;543;p16"/>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dirty="0">
                <a:solidFill>
                  <a:srgbClr val="D1D5DB"/>
                </a:solidFill>
                <a:latin typeface="Montserrat" pitchFamily="2" charset="77"/>
              </a:rPr>
              <a:t>Functionalities:</a:t>
            </a:r>
          </a:p>
          <a:p>
            <a:pPr lvl="1">
              <a:buFont typeface="Arial" panose="020B0604020202020204" pitchFamily="34" charset="0"/>
              <a:buChar char="•"/>
            </a:pPr>
            <a:r>
              <a:rPr lang="en-SG" b="0" i="0" u="none" strike="noStrike" dirty="0">
                <a:solidFill>
                  <a:srgbClr val="D1D5DB"/>
                </a:solidFill>
                <a:effectLst/>
                <a:latin typeface="Montserrat" pitchFamily="2" charset="77"/>
              </a:rPr>
              <a:t>On demand explanation</a:t>
            </a:r>
          </a:p>
          <a:p>
            <a:pPr lvl="1">
              <a:buFont typeface="Arial" panose="020B0604020202020204" pitchFamily="34" charset="0"/>
              <a:buChar char="•"/>
            </a:pPr>
            <a:r>
              <a:rPr lang="en-SG" dirty="0">
                <a:solidFill>
                  <a:srgbClr val="D1D5DB"/>
                </a:solidFill>
                <a:latin typeface="Montserrat" pitchFamily="2" charset="77"/>
              </a:rPr>
              <a:t>Concept clarification</a:t>
            </a:r>
          </a:p>
          <a:p>
            <a:pPr lvl="1">
              <a:buFont typeface="Arial" panose="020B0604020202020204" pitchFamily="34" charset="0"/>
              <a:buChar char="•"/>
            </a:pPr>
            <a:r>
              <a:rPr lang="en-SG" b="0" i="0" u="none" strike="noStrike" dirty="0">
                <a:solidFill>
                  <a:srgbClr val="D1D5DB"/>
                </a:solidFill>
                <a:effectLst/>
                <a:latin typeface="Montserrat" pitchFamily="2" charset="77"/>
              </a:rPr>
              <a:t>Assist in problem solving</a:t>
            </a:r>
            <a:br>
              <a:rPr lang="en-SG" b="0" i="0" u="none" strike="noStrike" dirty="0">
                <a:solidFill>
                  <a:srgbClr val="D1D5DB"/>
                </a:solidFill>
                <a:effectLst/>
                <a:latin typeface="Montserrat" pitchFamily="2" charset="77"/>
              </a:rPr>
            </a:br>
            <a:endParaRPr lang="en-SG" dirty="0">
              <a:solidFill>
                <a:srgbClr val="D1D5DB"/>
              </a:solidFill>
              <a:latin typeface="Montserrat" pitchFamily="2" charset="77"/>
            </a:endParaRPr>
          </a:p>
          <a:p>
            <a:pPr>
              <a:buFont typeface="Arial" panose="020B0604020202020204" pitchFamily="34" charset="0"/>
              <a:buChar char="•"/>
            </a:pPr>
            <a:r>
              <a:rPr lang="en-SG" b="0" i="0" u="none" strike="noStrike" dirty="0">
                <a:solidFill>
                  <a:srgbClr val="D1D5DB"/>
                </a:solidFill>
                <a:effectLst/>
                <a:latin typeface="Montserrat" pitchFamily="2" charset="77"/>
              </a:rPr>
              <a:t>Invaluable asset</a:t>
            </a:r>
          </a:p>
        </p:txBody>
      </p:sp>
      <p:grpSp>
        <p:nvGrpSpPr>
          <p:cNvPr id="544" name="Google Shape;544;p16"/>
          <p:cNvGrpSpPr/>
          <p:nvPr/>
        </p:nvGrpSpPr>
        <p:grpSpPr>
          <a:xfrm>
            <a:off x="8080575" y="1191300"/>
            <a:ext cx="76825" cy="76800"/>
            <a:chOff x="3104875" y="1099400"/>
            <a:chExt cx="76825" cy="76800"/>
          </a:xfrm>
        </p:grpSpPr>
        <p:sp>
          <p:nvSpPr>
            <p:cNvPr id="545" name="Google Shape;545;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p:cNvGrpSpPr/>
          <p:nvPr/>
        </p:nvGrpSpPr>
        <p:grpSpPr>
          <a:xfrm>
            <a:off x="891025" y="1112200"/>
            <a:ext cx="76825" cy="76800"/>
            <a:chOff x="3104875" y="1099400"/>
            <a:chExt cx="76825" cy="76800"/>
          </a:xfrm>
        </p:grpSpPr>
        <p:sp>
          <p:nvSpPr>
            <p:cNvPr id="548" name="Google Shape;548;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pic>
        <p:nvPicPr>
          <p:cNvPr id="2" name="Picture 1">
            <a:extLst>
              <a:ext uri="{FF2B5EF4-FFF2-40B4-BE49-F238E27FC236}">
                <a16:creationId xmlns:a16="http://schemas.microsoft.com/office/drawing/2014/main" id="{257268A3-B6C1-115D-F658-8DCCC51B63E1}"/>
              </a:ext>
            </a:extLst>
          </p:cNvPr>
          <p:cNvPicPr>
            <a:picLocks noChangeAspect="1"/>
          </p:cNvPicPr>
          <p:nvPr/>
        </p:nvPicPr>
        <p:blipFill rotWithShape="1">
          <a:blip r:embed="rId4"/>
          <a:srcRect t="24677" b="23335"/>
          <a:stretch/>
        </p:blipFill>
        <p:spPr>
          <a:xfrm>
            <a:off x="5515942" y="1749033"/>
            <a:ext cx="3651855" cy="2685327"/>
          </a:xfrm>
          <a:prstGeom prst="rect">
            <a:avLst/>
          </a:prstGeom>
        </p:spPr>
      </p:pic>
    </p:spTree>
    <p:extLst>
      <p:ext uri="{BB962C8B-B14F-4D97-AF65-F5344CB8AC3E}">
        <p14:creationId xmlns:p14="http://schemas.microsoft.com/office/powerpoint/2010/main" val="1726076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4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4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FUTURE WORK</a:t>
            </a:r>
            <a:endParaRPr dirty="0"/>
          </a:p>
        </p:txBody>
      </p:sp>
      <p:sp>
        <p:nvSpPr>
          <p:cNvPr id="543" name="Google Shape;543;p16"/>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dirty="0">
                <a:solidFill>
                  <a:srgbClr val="D1D5DB"/>
                </a:solidFill>
                <a:latin typeface="Montserrat" pitchFamily="2" charset="77"/>
              </a:rPr>
              <a:t>Enhance data repository</a:t>
            </a:r>
            <a:endParaRPr lang="en-SG" b="0" i="0" u="none" strike="noStrike" dirty="0">
              <a:solidFill>
                <a:srgbClr val="D1D5DB"/>
              </a:solidFill>
              <a:effectLst/>
              <a:latin typeface="Montserrat" pitchFamily="2" charset="77"/>
            </a:endParaRPr>
          </a:p>
          <a:p>
            <a:pPr>
              <a:buFont typeface="Arial" panose="020B0604020202020204" pitchFamily="34" charset="0"/>
              <a:buChar char="•"/>
            </a:pPr>
            <a:r>
              <a:rPr lang="en-SG" b="0" i="0" u="none" strike="noStrike" dirty="0">
                <a:solidFill>
                  <a:srgbClr val="D1D5DB"/>
                </a:solidFill>
                <a:effectLst/>
                <a:latin typeface="Montserrat" pitchFamily="2" charset="77"/>
              </a:rPr>
              <a:t>Incorporate word problems</a:t>
            </a:r>
          </a:p>
          <a:p>
            <a:pPr>
              <a:buFont typeface="Arial" panose="020B0604020202020204" pitchFamily="34" charset="0"/>
              <a:buChar char="•"/>
            </a:pPr>
            <a:r>
              <a:rPr lang="en-SG" dirty="0">
                <a:solidFill>
                  <a:srgbClr val="D1D5DB"/>
                </a:solidFill>
                <a:latin typeface="Montserrat" pitchFamily="2" charset="77"/>
              </a:rPr>
              <a:t>Interactive UI elements</a:t>
            </a:r>
          </a:p>
          <a:p>
            <a:pPr>
              <a:buFont typeface="Arial" panose="020B0604020202020204" pitchFamily="34" charset="0"/>
              <a:buChar char="•"/>
            </a:pPr>
            <a:r>
              <a:rPr lang="en-SG" b="0" i="0" u="none" strike="noStrike" dirty="0">
                <a:solidFill>
                  <a:srgbClr val="D1D5DB"/>
                </a:solidFill>
                <a:effectLst/>
                <a:latin typeface="Montserrat" pitchFamily="2" charset="77"/>
              </a:rPr>
              <a:t>Expand range of topics</a:t>
            </a:r>
          </a:p>
          <a:p>
            <a:pPr>
              <a:buFont typeface="Arial" panose="020B0604020202020204" pitchFamily="34" charset="0"/>
              <a:buChar char="•"/>
            </a:pPr>
            <a:r>
              <a:rPr lang="en-SG" dirty="0">
                <a:solidFill>
                  <a:srgbClr val="D1D5DB"/>
                </a:solidFill>
                <a:latin typeface="Montserrat" pitchFamily="2" charset="77"/>
              </a:rPr>
              <a:t>Include students’ feedback</a:t>
            </a:r>
          </a:p>
          <a:p>
            <a:pPr>
              <a:buFont typeface="Arial" panose="020B0604020202020204" pitchFamily="34" charset="0"/>
              <a:buChar char="•"/>
            </a:pPr>
            <a:r>
              <a:rPr lang="en-SG" b="0" i="0" u="none" strike="noStrike" dirty="0">
                <a:solidFill>
                  <a:srgbClr val="D1D5DB"/>
                </a:solidFill>
                <a:effectLst/>
                <a:latin typeface="Montserrat" pitchFamily="2" charset="77"/>
              </a:rPr>
              <a:t>App Integration</a:t>
            </a:r>
          </a:p>
        </p:txBody>
      </p:sp>
      <p:grpSp>
        <p:nvGrpSpPr>
          <p:cNvPr id="544" name="Google Shape;544;p16"/>
          <p:cNvGrpSpPr/>
          <p:nvPr/>
        </p:nvGrpSpPr>
        <p:grpSpPr>
          <a:xfrm>
            <a:off x="8080575" y="1191300"/>
            <a:ext cx="76825" cy="76800"/>
            <a:chOff x="3104875" y="1099400"/>
            <a:chExt cx="76825" cy="76800"/>
          </a:xfrm>
        </p:grpSpPr>
        <p:sp>
          <p:nvSpPr>
            <p:cNvPr id="545" name="Google Shape;545;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p:cNvGrpSpPr/>
          <p:nvPr/>
        </p:nvGrpSpPr>
        <p:grpSpPr>
          <a:xfrm>
            <a:off x="891025" y="1112200"/>
            <a:ext cx="76825" cy="76800"/>
            <a:chOff x="3104875" y="1099400"/>
            <a:chExt cx="76825" cy="76800"/>
          </a:xfrm>
        </p:grpSpPr>
        <p:sp>
          <p:nvSpPr>
            <p:cNvPr id="548" name="Google Shape;548;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extLst>
      <p:ext uri="{BB962C8B-B14F-4D97-AF65-F5344CB8AC3E}">
        <p14:creationId xmlns:p14="http://schemas.microsoft.com/office/powerpoint/2010/main" val="6433836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6D85E2-DA38-57E1-D466-04E208F54E76}"/>
              </a:ext>
            </a:extLst>
          </p:cNvPr>
          <p:cNvPicPr>
            <a:picLocks noChangeAspect="1"/>
          </p:cNvPicPr>
          <p:nvPr/>
        </p:nvPicPr>
        <p:blipFill rotWithShape="1">
          <a:blip r:embed="rId2"/>
          <a:srcRect t="11410" b="18275"/>
          <a:stretch/>
        </p:blipFill>
        <p:spPr>
          <a:xfrm>
            <a:off x="2753772" y="763422"/>
            <a:ext cx="3636455" cy="3616656"/>
          </a:xfrm>
          <a:prstGeom prst="rect">
            <a:avLst/>
          </a:prstGeom>
        </p:spPr>
      </p:pic>
    </p:spTree>
    <p:extLst>
      <p:ext uri="{BB962C8B-B14F-4D97-AF65-F5344CB8AC3E}">
        <p14:creationId xmlns:p14="http://schemas.microsoft.com/office/powerpoint/2010/main" val="10187229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36EC-84DA-B667-E75E-A492EA1B0549}"/>
              </a:ext>
            </a:extLst>
          </p:cNvPr>
          <p:cNvSpPr>
            <a:spLocks noGrp="1"/>
          </p:cNvSpPr>
          <p:nvPr>
            <p:ph type="title"/>
          </p:nvPr>
        </p:nvSpPr>
        <p:spPr/>
        <p:txBody>
          <a:bodyPr/>
          <a:lstStyle/>
          <a:p>
            <a:r>
              <a:rPr lang="en-US" dirty="0"/>
              <a:t>REFERENCE</a:t>
            </a:r>
          </a:p>
        </p:txBody>
      </p:sp>
      <p:sp>
        <p:nvSpPr>
          <p:cNvPr id="3" name="Google Shape;543;p16">
            <a:extLst>
              <a:ext uri="{FF2B5EF4-FFF2-40B4-BE49-F238E27FC236}">
                <a16:creationId xmlns:a16="http://schemas.microsoft.com/office/drawing/2014/main" id="{6E2B6FA6-684E-BF35-5D8B-7C8881B22897}"/>
              </a:ext>
            </a:extLst>
          </p:cNvPr>
          <p:cNvSpPr txBox="1">
            <a:spLocks/>
          </p:cNvSpPr>
          <p:nvPr/>
        </p:nvSpPr>
        <p:spPr>
          <a:xfrm>
            <a:off x="720000" y="1660600"/>
            <a:ext cx="7704000" cy="227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SG" dirty="0">
                <a:solidFill>
                  <a:schemeClr val="tx1"/>
                </a:solidFill>
                <a:latin typeface="Montserrat" pitchFamily="2" charset="77"/>
                <a:hlinkClick r:id="rId2">
                  <a:extLst>
                    <a:ext uri="{A12FA001-AC4F-418D-AE19-62706E023703}">
                      <ahyp:hlinkClr xmlns:ahyp="http://schemas.microsoft.com/office/drawing/2018/hyperlinkcolor" val="tx"/>
                    </a:ext>
                  </a:extLst>
                </a:hlinkClick>
              </a:rPr>
              <a:t>https://www.straitstimes.com/singapore/education/families-spent-14b-on-private-tuition-for-kids-last-year-as-parents-fork-out</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3">
                  <a:extLst>
                    <a:ext uri="{A12FA001-AC4F-418D-AE19-62706E023703}">
                      <ahyp:hlinkClr xmlns:ahyp="http://schemas.microsoft.com/office/drawing/2018/hyperlinkcolor" val="tx"/>
                    </a:ext>
                  </a:extLst>
                </a:hlinkClick>
              </a:rPr>
              <a:t>https://www.straitstimes.com/singapore/education/7-in-10-parents-send-their-children-for-tuition-st-poll</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4"/>
              </a:rPr>
              <a:t>https://www.straitstimes.com/singapore/education/parents-go-back-to-school-to-learn-how-to-coach-their-children-in-maths</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5"/>
              </a:rPr>
              <a:t>https://www.theeducatoronline.com/k12/news/majority-of-parents-feel-helpless-with-kids-homework--study/279916</a:t>
            </a:r>
            <a:endParaRPr lang="en-SG" dirty="0">
              <a:solidFill>
                <a:schemeClr val="tx1"/>
              </a:solidFill>
              <a:latin typeface="Montserrat" pitchFamily="2" charset="77"/>
            </a:endParaRPr>
          </a:p>
          <a:p>
            <a:endParaRPr lang="en-SG" dirty="0">
              <a:solidFill>
                <a:schemeClr val="tx1"/>
              </a:solidFill>
              <a:latin typeface="Montserrat" pitchFamily="2" charset="77"/>
            </a:endParaRPr>
          </a:p>
          <a:p>
            <a:pPr marL="342900" indent="-342900">
              <a:buFont typeface="Arial" panose="020B0604020202020204" pitchFamily="34" charset="0"/>
              <a:buChar char="•"/>
            </a:pPr>
            <a:endParaRPr lang="en-SG" dirty="0">
              <a:solidFill>
                <a:schemeClr val="tx1"/>
              </a:solidFill>
              <a:latin typeface="Montserrat" pitchFamily="2" charset="77"/>
            </a:endParaRPr>
          </a:p>
          <a:p>
            <a:endParaRPr lang="en-SG" dirty="0">
              <a:solidFill>
                <a:schemeClr val="tx1"/>
              </a:solidFill>
              <a:latin typeface="Montserrat" pitchFamily="2" charset="77"/>
            </a:endParaRPr>
          </a:p>
        </p:txBody>
      </p:sp>
    </p:spTree>
    <p:extLst>
      <p:ext uri="{BB962C8B-B14F-4D97-AF65-F5344CB8AC3E}">
        <p14:creationId xmlns:p14="http://schemas.microsoft.com/office/powerpoint/2010/main" val="350403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1EA0FB-848C-DE1F-D77E-83628D6A787B}"/>
              </a:ext>
            </a:extLst>
          </p:cNvPr>
          <p:cNvPicPr>
            <a:picLocks noChangeAspect="1"/>
          </p:cNvPicPr>
          <p:nvPr/>
        </p:nvPicPr>
        <p:blipFill>
          <a:blip r:embed="rId2"/>
          <a:stretch>
            <a:fillRect/>
          </a:stretch>
        </p:blipFill>
        <p:spPr>
          <a:xfrm rot="20691977">
            <a:off x="510970" y="878997"/>
            <a:ext cx="4372975" cy="2397409"/>
          </a:xfrm>
          <a:prstGeom prst="rect">
            <a:avLst/>
          </a:prstGeom>
        </p:spPr>
      </p:pic>
      <p:pic>
        <p:nvPicPr>
          <p:cNvPr id="6" name="Picture 5">
            <a:extLst>
              <a:ext uri="{FF2B5EF4-FFF2-40B4-BE49-F238E27FC236}">
                <a16:creationId xmlns:a16="http://schemas.microsoft.com/office/drawing/2014/main" id="{AA79FF93-9724-AD51-CF47-7C3F6A790D81}"/>
              </a:ext>
            </a:extLst>
          </p:cNvPr>
          <p:cNvPicPr>
            <a:picLocks noChangeAspect="1"/>
          </p:cNvPicPr>
          <p:nvPr/>
        </p:nvPicPr>
        <p:blipFill>
          <a:blip r:embed="rId3"/>
          <a:stretch>
            <a:fillRect/>
          </a:stretch>
        </p:blipFill>
        <p:spPr>
          <a:xfrm rot="525130">
            <a:off x="4090998" y="1465013"/>
            <a:ext cx="4086968" cy="2738441"/>
          </a:xfrm>
          <a:prstGeom prst="rect">
            <a:avLst/>
          </a:prstGeom>
        </p:spPr>
      </p:pic>
    </p:spTree>
    <p:extLst>
      <p:ext uri="{BB962C8B-B14F-4D97-AF65-F5344CB8AC3E}">
        <p14:creationId xmlns:p14="http://schemas.microsoft.com/office/powerpoint/2010/main" val="291338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3ACE31-3757-DF28-AC7A-B81EDCB29651}"/>
              </a:ext>
            </a:extLst>
          </p:cNvPr>
          <p:cNvPicPr>
            <a:picLocks noChangeAspect="1"/>
          </p:cNvPicPr>
          <p:nvPr/>
        </p:nvPicPr>
        <p:blipFill>
          <a:blip r:embed="rId2"/>
          <a:stretch>
            <a:fillRect/>
          </a:stretch>
        </p:blipFill>
        <p:spPr>
          <a:xfrm rot="20975922">
            <a:off x="501241" y="567160"/>
            <a:ext cx="4070759" cy="2910533"/>
          </a:xfrm>
          <a:prstGeom prst="rect">
            <a:avLst/>
          </a:prstGeom>
        </p:spPr>
      </p:pic>
      <p:pic>
        <p:nvPicPr>
          <p:cNvPr id="7" name="Picture 6">
            <a:extLst>
              <a:ext uri="{FF2B5EF4-FFF2-40B4-BE49-F238E27FC236}">
                <a16:creationId xmlns:a16="http://schemas.microsoft.com/office/drawing/2014/main" id="{25BB527D-284B-DE24-FA61-4FFE4A7CB7C3}"/>
              </a:ext>
            </a:extLst>
          </p:cNvPr>
          <p:cNvPicPr>
            <a:picLocks noChangeAspect="1"/>
          </p:cNvPicPr>
          <p:nvPr/>
        </p:nvPicPr>
        <p:blipFill>
          <a:blip r:embed="rId3"/>
          <a:stretch>
            <a:fillRect/>
          </a:stretch>
        </p:blipFill>
        <p:spPr>
          <a:xfrm rot="689022">
            <a:off x="3985037" y="1195265"/>
            <a:ext cx="4126715" cy="3171334"/>
          </a:xfrm>
          <a:prstGeom prst="rect">
            <a:avLst/>
          </a:prstGeom>
        </p:spPr>
      </p:pic>
    </p:spTree>
    <p:extLst>
      <p:ext uri="{BB962C8B-B14F-4D97-AF65-F5344CB8AC3E}">
        <p14:creationId xmlns:p14="http://schemas.microsoft.com/office/powerpoint/2010/main" val="212525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PROBLEM STATEMENT</a:t>
            </a:r>
            <a:endParaRPr dirty="0"/>
          </a:p>
        </p:txBody>
      </p:sp>
      <p:sp>
        <p:nvSpPr>
          <p:cNvPr id="543" name="Google Shape;543;p16"/>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b="0" i="0" u="none" strike="noStrike" dirty="0">
                <a:solidFill>
                  <a:srgbClr val="D1D5DB"/>
                </a:solidFill>
                <a:effectLst/>
                <a:latin typeface="Montserrat" pitchFamily="2" charset="77"/>
              </a:rPr>
              <a:t>Our AI-powered chatbot addresses the need for </a:t>
            </a:r>
            <a:r>
              <a:rPr lang="en-SG" b="1" i="0" u="none" strike="noStrike" dirty="0">
                <a:solidFill>
                  <a:srgbClr val="D1D5DB"/>
                </a:solidFill>
                <a:effectLst/>
                <a:latin typeface="Montserrat" pitchFamily="2" charset="77"/>
              </a:rPr>
              <a:t>accessible and timely academic support</a:t>
            </a:r>
            <a:r>
              <a:rPr lang="en-SG" b="0" i="0" u="none" strike="noStrike" dirty="0">
                <a:solidFill>
                  <a:srgbClr val="D1D5DB"/>
                </a:solidFill>
                <a:effectLst/>
                <a:latin typeface="Montserrat" pitchFamily="2" charset="77"/>
              </a:rPr>
              <a:t>, offering </a:t>
            </a:r>
            <a:r>
              <a:rPr lang="en-SG" b="1" i="0" u="none" strike="noStrike" dirty="0">
                <a:solidFill>
                  <a:srgbClr val="D1D5DB"/>
                </a:solidFill>
                <a:effectLst/>
                <a:latin typeface="Montserrat" pitchFamily="2" charset="77"/>
              </a:rPr>
              <a:t>instant and personalized assistance </a:t>
            </a:r>
            <a:r>
              <a:rPr lang="en-SG" b="0" i="0" u="none" strike="noStrike" dirty="0">
                <a:solidFill>
                  <a:srgbClr val="D1D5DB"/>
                </a:solidFill>
                <a:effectLst/>
                <a:latin typeface="Montserrat" pitchFamily="2" charset="77"/>
              </a:rPr>
              <a:t>to upper primary students. It fills the gaps in traditional learning by </a:t>
            </a:r>
            <a:r>
              <a:rPr lang="en-SG" b="0" i="0" u="sng" strike="noStrike" dirty="0">
                <a:solidFill>
                  <a:srgbClr val="D1D5DB"/>
                </a:solidFill>
                <a:effectLst/>
                <a:latin typeface="Montserrat" pitchFamily="2" charset="77"/>
              </a:rPr>
              <a:t>providing on-demand explanations</a:t>
            </a:r>
            <a:r>
              <a:rPr lang="en-SG" b="0" i="0" u="none" strike="noStrike" dirty="0">
                <a:solidFill>
                  <a:srgbClr val="D1D5DB"/>
                </a:solidFill>
                <a:effectLst/>
                <a:latin typeface="Montserrat" pitchFamily="2" charset="77"/>
              </a:rPr>
              <a:t>, </a:t>
            </a:r>
            <a:r>
              <a:rPr lang="en-SG" b="0" i="0" u="sng" strike="noStrike" dirty="0">
                <a:solidFill>
                  <a:srgbClr val="D1D5DB"/>
                </a:solidFill>
                <a:effectLst/>
                <a:latin typeface="Montserrat" pitchFamily="2" charset="77"/>
              </a:rPr>
              <a:t>solutions</a:t>
            </a:r>
            <a:r>
              <a:rPr lang="en-SG" b="0" i="0" u="none" strike="noStrike" dirty="0">
                <a:solidFill>
                  <a:srgbClr val="D1D5DB"/>
                </a:solidFill>
                <a:effectLst/>
                <a:latin typeface="Montserrat" pitchFamily="2" charset="77"/>
              </a:rPr>
              <a:t>, and </a:t>
            </a:r>
            <a:r>
              <a:rPr lang="en-SG" b="0" i="0" u="sng" strike="noStrike" dirty="0">
                <a:solidFill>
                  <a:srgbClr val="D1D5DB"/>
                </a:solidFill>
                <a:effectLst/>
                <a:latin typeface="Montserrat" pitchFamily="2" charset="77"/>
              </a:rPr>
              <a:t>concept clarifications</a:t>
            </a:r>
            <a:r>
              <a:rPr lang="en-SG" b="0" i="0" u="none" strike="noStrike" dirty="0">
                <a:solidFill>
                  <a:srgbClr val="D1D5DB"/>
                </a:solidFill>
                <a:effectLst/>
                <a:latin typeface="Montserrat" pitchFamily="2" charset="77"/>
              </a:rPr>
              <a:t>, enhancing student engagement and understanding in mathematics</a:t>
            </a:r>
            <a:br>
              <a:rPr lang="en-SG" b="0" i="0" u="none" strike="noStrike" dirty="0">
                <a:solidFill>
                  <a:srgbClr val="D1D5DB"/>
                </a:solidFill>
                <a:effectLst/>
                <a:latin typeface="Montserrat" pitchFamily="2" charset="77"/>
              </a:rPr>
            </a:br>
            <a:endParaRPr lang="en-SG" b="0" i="0" u="none" strike="noStrike" dirty="0">
              <a:solidFill>
                <a:srgbClr val="D1D5DB"/>
              </a:solidFill>
              <a:effectLst/>
              <a:latin typeface="Montserrat" pitchFamily="2" charset="77"/>
            </a:endParaRPr>
          </a:p>
          <a:p>
            <a:pPr>
              <a:buFont typeface="Arial" panose="020B0604020202020204" pitchFamily="34" charset="0"/>
              <a:buChar char="•"/>
            </a:pPr>
            <a:r>
              <a:rPr lang="en-SG" dirty="0">
                <a:solidFill>
                  <a:srgbClr val="D1D5DB"/>
                </a:solidFill>
                <a:latin typeface="Montserrat" pitchFamily="2" charset="77"/>
              </a:rPr>
              <a:t>Success metrics: RAGAS score, Answer Relevancy &amp; Faithfulness</a:t>
            </a:r>
            <a:endParaRPr lang="en-SG" b="0" i="0" u="none" strike="noStrike" dirty="0">
              <a:solidFill>
                <a:srgbClr val="D1D5DB"/>
              </a:solidFill>
              <a:effectLst/>
              <a:latin typeface="Montserrat" pitchFamily="2" charset="77"/>
            </a:endParaRPr>
          </a:p>
        </p:txBody>
      </p:sp>
      <p:grpSp>
        <p:nvGrpSpPr>
          <p:cNvPr id="544" name="Google Shape;544;p16"/>
          <p:cNvGrpSpPr/>
          <p:nvPr/>
        </p:nvGrpSpPr>
        <p:grpSpPr>
          <a:xfrm>
            <a:off x="8080575" y="1191300"/>
            <a:ext cx="76825" cy="76800"/>
            <a:chOff x="3104875" y="1099400"/>
            <a:chExt cx="76825" cy="76800"/>
          </a:xfrm>
        </p:grpSpPr>
        <p:sp>
          <p:nvSpPr>
            <p:cNvPr id="545" name="Google Shape;545;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p:cNvGrpSpPr/>
          <p:nvPr/>
        </p:nvGrpSpPr>
        <p:grpSpPr>
          <a:xfrm>
            <a:off x="891025" y="1112200"/>
            <a:ext cx="76825" cy="76800"/>
            <a:chOff x="3104875" y="1099400"/>
            <a:chExt cx="76825" cy="76800"/>
          </a:xfrm>
        </p:grpSpPr>
        <p:sp>
          <p:nvSpPr>
            <p:cNvPr id="548" name="Google Shape;548;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DATA</a:t>
            </a:r>
          </a:p>
        </p:txBody>
      </p:sp>
    </p:spTree>
    <p:extLst>
      <p:ext uri="{BB962C8B-B14F-4D97-AF65-F5344CB8AC3E}">
        <p14:creationId xmlns:p14="http://schemas.microsoft.com/office/powerpoint/2010/main" val="358806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348B-C5C8-F755-2363-3C6211F70F6E}"/>
              </a:ext>
            </a:extLst>
          </p:cNvPr>
          <p:cNvSpPr>
            <a:spLocks noGrp="1"/>
          </p:cNvSpPr>
          <p:nvPr>
            <p:ph type="title"/>
          </p:nvPr>
        </p:nvSpPr>
        <p:spPr/>
        <p:txBody>
          <a:bodyPr/>
          <a:lstStyle/>
          <a:p>
            <a:r>
              <a:rPr lang="en-US" dirty="0"/>
              <a:t>PRIMARY MATH MCQS</a:t>
            </a:r>
          </a:p>
        </p:txBody>
      </p:sp>
      <p:sp>
        <p:nvSpPr>
          <p:cNvPr id="3" name="Text Placeholder 2">
            <a:extLst>
              <a:ext uri="{FF2B5EF4-FFF2-40B4-BE49-F238E27FC236}">
                <a16:creationId xmlns:a16="http://schemas.microsoft.com/office/drawing/2014/main" id="{AE2E77C1-125A-4CB0-F21E-37ECEF190708}"/>
              </a:ext>
            </a:extLst>
          </p:cNvPr>
          <p:cNvSpPr>
            <a:spLocks noGrp="1"/>
          </p:cNvSpPr>
          <p:nvPr>
            <p:ph type="body" idx="1"/>
          </p:nvPr>
        </p:nvSpPr>
        <p:spPr/>
        <p:txBody>
          <a:bodyPr/>
          <a:lstStyle/>
          <a:p>
            <a:r>
              <a:rPr lang="en-US" b="1" dirty="0"/>
              <a:t>80</a:t>
            </a:r>
            <a:r>
              <a:rPr lang="en-US" dirty="0"/>
              <a:t> mathematics multiple choice questions taken from past year PSLE papers</a:t>
            </a:r>
          </a:p>
          <a:p>
            <a:r>
              <a:rPr lang="en-US" dirty="0"/>
              <a:t>Restricted to questions without pictures</a:t>
            </a:r>
          </a:p>
          <a:p>
            <a:pPr marL="139700" indent="0">
              <a:buNone/>
            </a:pPr>
            <a:endParaRPr lang="en-US" dirty="0"/>
          </a:p>
        </p:txBody>
      </p:sp>
      <p:pic>
        <p:nvPicPr>
          <p:cNvPr id="4" name="Picture 3">
            <a:extLst>
              <a:ext uri="{FF2B5EF4-FFF2-40B4-BE49-F238E27FC236}">
                <a16:creationId xmlns:a16="http://schemas.microsoft.com/office/drawing/2014/main" id="{4776493F-57AB-4E06-A940-00D6C0D1664A}"/>
              </a:ext>
            </a:extLst>
          </p:cNvPr>
          <p:cNvPicPr>
            <a:picLocks noChangeAspect="1"/>
          </p:cNvPicPr>
          <p:nvPr/>
        </p:nvPicPr>
        <p:blipFill>
          <a:blip r:embed="rId2"/>
          <a:stretch>
            <a:fillRect/>
          </a:stretch>
        </p:blipFill>
        <p:spPr>
          <a:xfrm>
            <a:off x="1234715" y="2478125"/>
            <a:ext cx="4231592" cy="998933"/>
          </a:xfrm>
          <a:prstGeom prst="rect">
            <a:avLst/>
          </a:prstGeom>
        </p:spPr>
      </p:pic>
      <p:pic>
        <p:nvPicPr>
          <p:cNvPr id="5" name="Picture 4">
            <a:extLst>
              <a:ext uri="{FF2B5EF4-FFF2-40B4-BE49-F238E27FC236}">
                <a16:creationId xmlns:a16="http://schemas.microsoft.com/office/drawing/2014/main" id="{73C68CC4-C180-8762-191A-4037AE4B8385}"/>
              </a:ext>
            </a:extLst>
          </p:cNvPr>
          <p:cNvPicPr>
            <a:picLocks noChangeAspect="1"/>
          </p:cNvPicPr>
          <p:nvPr/>
        </p:nvPicPr>
        <p:blipFill>
          <a:blip r:embed="rId3"/>
          <a:stretch>
            <a:fillRect/>
          </a:stretch>
        </p:blipFill>
        <p:spPr>
          <a:xfrm>
            <a:off x="1234715" y="3619531"/>
            <a:ext cx="4231592" cy="1131394"/>
          </a:xfrm>
          <a:prstGeom prst="rect">
            <a:avLst/>
          </a:prstGeom>
        </p:spPr>
      </p:pic>
    </p:spTree>
    <p:extLst>
      <p:ext uri="{BB962C8B-B14F-4D97-AF65-F5344CB8AC3E}">
        <p14:creationId xmlns:p14="http://schemas.microsoft.com/office/powerpoint/2010/main" val="373931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FEATURE ENGINEERING</a:t>
            </a:r>
            <a:br>
              <a:rPr lang="en-US" sz="6000" dirty="0"/>
            </a:br>
            <a:r>
              <a:rPr lang="en-US" sz="6000" dirty="0"/>
              <a:t>(OPENAI)</a:t>
            </a:r>
          </a:p>
        </p:txBody>
      </p:sp>
    </p:spTree>
    <p:extLst>
      <p:ext uri="{BB962C8B-B14F-4D97-AF65-F5344CB8AC3E}">
        <p14:creationId xmlns:p14="http://schemas.microsoft.com/office/powerpoint/2010/main" val="274117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SOLUTION</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ea typeface="Menlo" panose="020B0609030804020204" pitchFamily="49" charset="0"/>
                <a:cs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"You are an </a:t>
            </a:r>
            <a:r>
              <a:rPr lang="en-SG" sz="1200" b="0" dirty="0">
                <a:solidFill>
                  <a:srgbClr val="FF7E79"/>
                </a:solidFill>
                <a:effectLst/>
                <a:latin typeface="Menlo" panose="020B0609030804020204" pitchFamily="49" charset="0"/>
                <a:ea typeface="Menlo" panose="020B0609030804020204" pitchFamily="49" charset="0"/>
                <a:cs typeface="Menlo" panose="020B0609030804020204" pitchFamily="49" charset="0"/>
              </a:rPr>
              <a:t>AI capable of solving math problems</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"For each problem, </a:t>
            </a:r>
            <a:r>
              <a:rPr lang="en-SG" sz="1200" b="0" dirty="0">
                <a:solidFill>
                  <a:srgbClr val="FF7E79"/>
                </a:solidFill>
                <a:effectLst/>
                <a:latin typeface="Menlo" panose="020B0609030804020204" pitchFamily="49" charset="0"/>
                <a:ea typeface="Menlo" panose="020B0609030804020204" pitchFamily="49" charset="0"/>
                <a:cs typeface="Menlo" panose="020B0609030804020204" pitchFamily="49" charset="0"/>
              </a:rPr>
              <a:t>select the best answer</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 from the given multiple-choice options.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"Explain why this choice is correct and why the others are not.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"Your explanations should be clear and concise, using simple arithmetic and intuitive reasoning when possible.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f"Here is the problem: {question}\n\n"</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"Best Answer and Explanation: \n\n"</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rPr>
              <a:t>The best answer is (2) 0.018.</a:t>
            </a:r>
          </a:p>
          <a:p>
            <a:pPr marL="139700" indent="0">
              <a:buNone/>
            </a:pPr>
            <a:r>
              <a:rPr lang="en-SG" sz="1200" b="0" i="0" dirty="0">
                <a:solidFill>
                  <a:srgbClr val="FF85FF"/>
                </a:solidFill>
                <a:effectLst/>
                <a:latin typeface="Menlo" panose="020B0609030804020204" pitchFamily="49" charset="0"/>
              </a:rPr>
              <a:t>Explanation: To convert a percentage to a decimal, you divide by 100. So, 1.8 divided by 100 equals 0.018. The other options are incorrect because they do not represent the correct decimal equivalent of 1.8%. For example, 0.0018 is equivalent to 0.18%, 0.18 is equivalent to 18%, and 18 is equivalent to 1800%, not 1.8%.</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171548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2854</TotalTime>
  <Words>1035</Words>
  <Application>Microsoft Macintosh PowerPoint</Application>
  <PresentationFormat>On-screen Show (16:9)</PresentationFormat>
  <Paragraphs>115</Paragraphs>
  <Slides>26</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26</vt:i4>
      </vt:variant>
    </vt:vector>
  </HeadingPairs>
  <TitlesOfParts>
    <vt:vector size="37" baseType="lpstr">
      <vt:lpstr>Montserrat Black</vt:lpstr>
      <vt:lpstr>Nunito Light</vt:lpstr>
      <vt:lpstr>-apple-system</vt:lpstr>
      <vt:lpstr>Arial</vt:lpstr>
      <vt:lpstr>Montserrat Light</vt:lpstr>
      <vt:lpstr>Söhne</vt:lpstr>
      <vt:lpstr>Montserrat</vt:lpstr>
      <vt:lpstr>Bebas Neue</vt:lpstr>
      <vt:lpstr>Google Sans</vt:lpstr>
      <vt:lpstr>Menlo</vt:lpstr>
      <vt:lpstr>Artificial Intelligence (AI) Technology Project Proposal Infographics by Slidesgo</vt:lpstr>
      <vt:lpstr>AI  Meets Mathematics</vt:lpstr>
      <vt:lpstr>WORKFLOW</vt:lpstr>
      <vt:lpstr>PowerPoint Presentation</vt:lpstr>
      <vt:lpstr>PowerPoint Presentation</vt:lpstr>
      <vt:lpstr>PROBLEM STATEMENT</vt:lpstr>
      <vt:lpstr>DATA</vt:lpstr>
      <vt:lpstr>PRIMARY MATH MCQS</vt:lpstr>
      <vt:lpstr>FEATURE ENGINEERING (OPENAI)</vt:lpstr>
      <vt:lpstr>SOLUTION</vt:lpstr>
      <vt:lpstr>COGNITIVE LEVEL</vt:lpstr>
      <vt:lpstr>TOPIC</vt:lpstr>
      <vt:lpstr>DATA EXPLORATION</vt:lpstr>
      <vt:lpstr>TOPIC DISTRIBUTION</vt:lpstr>
      <vt:lpstr>COGNITIVE LEVEL DISTRIBUTION</vt:lpstr>
      <vt:lpstr>TOPIC VS COGNITIVE LEVEL</vt:lpstr>
      <vt:lpstr>BUILDING  THE CHATBOT</vt:lpstr>
      <vt:lpstr>BIG PICTURE</vt:lpstr>
      <vt:lpstr>METRICS</vt:lpstr>
      <vt:lpstr>MODELING</vt:lpstr>
      <vt:lpstr>COMPARING DIFFERENCES</vt:lpstr>
      <vt:lpstr>COMPARING DIFFERENCES</vt:lpstr>
      <vt:lpstr>STREAMLIT DEMONSTRATION</vt:lpstr>
      <vt:lpstr>CONCLUSION</vt:lpstr>
      <vt:lpstr>FUTURE WORK</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Meets Mathematics</dc:title>
  <cp:lastModifiedBy>Iskandar Abdullah</cp:lastModifiedBy>
  <cp:revision>13</cp:revision>
  <dcterms:modified xsi:type="dcterms:W3CDTF">2023-12-06T15:42:13Z</dcterms:modified>
</cp:coreProperties>
</file>